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png&amp;ehk=DnhZxP4mPsXMg72vNhnOiA&amp;r=0&amp;pid=OfficeInsert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259" r:id="rId3"/>
    <p:sldId id="260" r:id="rId4"/>
    <p:sldId id="261" r:id="rId5"/>
    <p:sldId id="257" r:id="rId6"/>
    <p:sldId id="312" r:id="rId7"/>
    <p:sldId id="313" r:id="rId8"/>
    <p:sldId id="320" r:id="rId9"/>
    <p:sldId id="265" r:id="rId10"/>
    <p:sldId id="266" r:id="rId11"/>
    <p:sldId id="267" r:id="rId12"/>
    <p:sldId id="314" r:id="rId13"/>
    <p:sldId id="269" r:id="rId14"/>
    <p:sldId id="270" r:id="rId15"/>
    <p:sldId id="271" r:id="rId16"/>
    <p:sldId id="272" r:id="rId17"/>
    <p:sldId id="319" r:id="rId18"/>
    <p:sldId id="273" r:id="rId19"/>
    <p:sldId id="274" r:id="rId20"/>
    <p:sldId id="317" r:id="rId21"/>
    <p:sldId id="275" r:id="rId22"/>
    <p:sldId id="276" r:id="rId23"/>
    <p:sldId id="277" r:id="rId24"/>
    <p:sldId id="278" r:id="rId25"/>
    <p:sldId id="321" r:id="rId26"/>
    <p:sldId id="279" r:id="rId27"/>
    <p:sldId id="318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15" r:id="rId56"/>
    <p:sldId id="316" r:id="rId57"/>
    <p:sldId id="308" r:id="rId58"/>
    <p:sldId id="309" r:id="rId59"/>
    <p:sldId id="310" r:id="rId60"/>
    <p:sldId id="311" r:id="rId6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867" autoAdjust="0"/>
  </p:normalViewPr>
  <p:slideViewPr>
    <p:cSldViewPr snapToGrid="0" snapToObjects="1">
      <p:cViewPr>
        <p:scale>
          <a:sx n="70" d="100"/>
          <a:sy n="70" d="100"/>
        </p:scale>
        <p:origin x="620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128015" cy="12801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urunath%20Kadam\Documents\GPU_Research\GPU_AES\Figures\Excel\compare_all_schem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urunath%20Kadam\Documents\GPU_Research\GPU_AES\Figures\Excel\compare_all_schem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sumUC_Latency_corresp_Paper!$B$3</c:f>
              <c:strCache>
                <c:ptCount val="1"/>
                <c:pt idx="0">
                  <c:v>FSS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numRef>
              <c:f>sumUC_Latency_corresp_Paper!$A$4:$A$9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</c:numCache>
            </c:numRef>
          </c:cat>
          <c:val>
            <c:numRef>
              <c:f>sumUC_Latency_corresp_Paper!$B$4:$B$9</c:f>
              <c:numCache>
                <c:formatCode>General</c:formatCode>
                <c:ptCount val="6"/>
                <c:pt idx="0">
                  <c:v>0.99846320368949115</c:v>
                </c:pt>
                <c:pt idx="1">
                  <c:v>0.99940765060061776</c:v>
                </c:pt>
                <c:pt idx="2">
                  <c:v>0.99934577473672404</c:v>
                </c:pt>
                <c:pt idx="3">
                  <c:v>0.99771445702452388</c:v>
                </c:pt>
                <c:pt idx="4">
                  <c:v>0.94153688397030688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08-470B-9895-B473E3B3C9A2}"/>
            </c:ext>
          </c:extLst>
        </c:ser>
        <c:ser>
          <c:idx val="1"/>
          <c:order val="1"/>
          <c:tx>
            <c:strRef>
              <c:f>sumUC_Latency_corresp_Paper!$C$3</c:f>
              <c:strCache>
                <c:ptCount val="1"/>
                <c:pt idx="0">
                  <c:v>FSS+RTS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numRef>
              <c:f>sumUC_Latency_corresp_Paper!$A$4:$A$9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</c:numCache>
            </c:numRef>
          </c:cat>
          <c:val>
            <c:numRef>
              <c:f>sumUC_Latency_corresp_Paper!$C$4:$C$9</c:f>
              <c:numCache>
                <c:formatCode>General</c:formatCode>
                <c:ptCount val="6"/>
                <c:pt idx="0">
                  <c:v>0.99846320368949115</c:v>
                </c:pt>
                <c:pt idx="1">
                  <c:v>0.42425889563864988</c:v>
                </c:pt>
                <c:pt idx="2">
                  <c:v>0.2569001043271753</c:v>
                </c:pt>
                <c:pt idx="3">
                  <c:v>8.077674610561951E-2</c:v>
                </c:pt>
                <c:pt idx="4">
                  <c:v>4.3660375888189565E-2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08-470B-9895-B473E3B3C9A2}"/>
            </c:ext>
          </c:extLst>
        </c:ser>
        <c:ser>
          <c:idx val="2"/>
          <c:order val="2"/>
          <c:tx>
            <c:strRef>
              <c:f>sumUC_Latency_corresp_Paper!$D$3</c:f>
              <c:strCache>
                <c:ptCount val="1"/>
                <c:pt idx="0">
                  <c:v>RSS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numRef>
              <c:f>sumUC_Latency_corresp_Paper!$A$4:$A$9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</c:numCache>
            </c:numRef>
          </c:cat>
          <c:val>
            <c:numRef>
              <c:f>sumUC_Latency_corresp_Paper!$D$4:$D$9</c:f>
              <c:numCache>
                <c:formatCode>General</c:formatCode>
                <c:ptCount val="6"/>
                <c:pt idx="0">
                  <c:v>0.99846320368949115</c:v>
                </c:pt>
                <c:pt idx="1">
                  <c:v>0.24669832347803369</c:v>
                </c:pt>
                <c:pt idx="2">
                  <c:v>0.15489472576615701</c:v>
                </c:pt>
                <c:pt idx="3">
                  <c:v>0.13513080080556555</c:v>
                </c:pt>
                <c:pt idx="4">
                  <c:v>0.14822658371919059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08-470B-9895-B473E3B3C9A2}"/>
            </c:ext>
          </c:extLst>
        </c:ser>
        <c:ser>
          <c:idx val="3"/>
          <c:order val="3"/>
          <c:tx>
            <c:strRef>
              <c:f>sumUC_Latency_corresp_Paper!$E$3</c:f>
              <c:strCache>
                <c:ptCount val="1"/>
                <c:pt idx="0">
                  <c:v>RSS+RTS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numRef>
              <c:f>sumUC_Latency_corresp_Paper!$A$4:$A$9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</c:numCache>
            </c:numRef>
          </c:cat>
          <c:val>
            <c:numRef>
              <c:f>sumUC_Latency_corresp_Paper!$E$4:$E$9</c:f>
              <c:numCache>
                <c:formatCode>General</c:formatCode>
                <c:ptCount val="6"/>
                <c:pt idx="0">
                  <c:v>0.99846320368949115</c:v>
                </c:pt>
                <c:pt idx="1">
                  <c:v>0.15215659500806483</c:v>
                </c:pt>
                <c:pt idx="2">
                  <c:v>9.5578144113209418E-2</c:v>
                </c:pt>
                <c:pt idx="3">
                  <c:v>0.10696408590883499</c:v>
                </c:pt>
                <c:pt idx="4">
                  <c:v>6.5268268430054135E-2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08-470B-9895-B473E3B3C9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3129496"/>
        <c:axId val="623129168"/>
      </c:barChart>
      <c:catAx>
        <c:axId val="6231294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aseline="0">
                    <a:solidFill>
                      <a:schemeClr val="tx1"/>
                    </a:solidFill>
                  </a:rPr>
                  <a:t>Number of Subwarps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3129168"/>
        <c:crosses val="autoZero"/>
        <c:auto val="1"/>
        <c:lblAlgn val="ctr"/>
        <c:lblOffset val="100"/>
        <c:noMultiLvlLbl val="0"/>
      </c:catAx>
      <c:valAx>
        <c:axId val="623129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>
                    <a:solidFill>
                      <a:schemeClr val="tx1"/>
                    </a:solidFill>
                  </a:rPr>
                  <a:t>Correlation</a:t>
                </a:r>
                <a:endParaRPr lang="en-US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3129496"/>
        <c:crosses val="autoZero"/>
        <c:crossBetween val="between"/>
      </c:valAx>
      <c:spPr>
        <a:noFill/>
        <a:ln w="19050"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905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Performance_Paper!$B$36</c:f>
              <c:strCache>
                <c:ptCount val="1"/>
                <c:pt idx="0">
                  <c:v>FSS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Performance_Paper!$A$37:$A$42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</c:numCache>
            </c:numRef>
          </c:cat>
          <c:val>
            <c:numRef>
              <c:f>Performance_Paper!$B$37:$B$42</c:f>
              <c:numCache>
                <c:formatCode>General</c:formatCode>
                <c:ptCount val="6"/>
                <c:pt idx="0">
                  <c:v>1</c:v>
                </c:pt>
                <c:pt idx="1">
                  <c:v>1.082159383305541</c:v>
                </c:pt>
                <c:pt idx="2">
                  <c:v>1.1525071937582509</c:v>
                </c:pt>
                <c:pt idx="3">
                  <c:v>1.218888489168825</c:v>
                </c:pt>
                <c:pt idx="4">
                  <c:v>1.2787728276822841</c:v>
                </c:pt>
                <c:pt idx="5">
                  <c:v>1.3801115940720319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41-4C80-86DD-E0E29DC873C3}"/>
            </c:ext>
          </c:extLst>
        </c:ser>
        <c:ser>
          <c:idx val="1"/>
          <c:order val="1"/>
          <c:tx>
            <c:strRef>
              <c:f>Performance_Paper!$C$36</c:f>
              <c:strCache>
                <c:ptCount val="1"/>
                <c:pt idx="0">
                  <c:v>FSS+RTS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Performance_Paper!$A$37:$A$42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</c:numCache>
            </c:numRef>
          </c:cat>
          <c:val>
            <c:numRef>
              <c:f>Performance_Paper!$C$37:$C$42</c:f>
              <c:numCache>
                <c:formatCode>General</c:formatCode>
                <c:ptCount val="6"/>
                <c:pt idx="0">
                  <c:v>1</c:v>
                </c:pt>
                <c:pt idx="1">
                  <c:v>1.0819611289256523</c:v>
                </c:pt>
                <c:pt idx="2">
                  <c:v>1.1527482554304234</c:v>
                </c:pt>
                <c:pt idx="3">
                  <c:v>1.2198249889052288</c:v>
                </c:pt>
                <c:pt idx="4">
                  <c:v>1.2786597548420435</c:v>
                </c:pt>
                <c:pt idx="5">
                  <c:v>1.3801053389787421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41-4C80-86DD-E0E29DC873C3}"/>
            </c:ext>
          </c:extLst>
        </c:ser>
        <c:ser>
          <c:idx val="2"/>
          <c:order val="2"/>
          <c:tx>
            <c:strRef>
              <c:f>Performance_Paper!$D$36</c:f>
              <c:strCache>
                <c:ptCount val="1"/>
                <c:pt idx="0">
                  <c:v>RSS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Performance_Paper!$A$37:$A$42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</c:numCache>
            </c:numRef>
          </c:cat>
          <c:val>
            <c:numRef>
              <c:f>Performance_Paper!$D$37:$D$42</c:f>
              <c:numCache>
                <c:formatCode>General</c:formatCode>
                <c:ptCount val="6"/>
                <c:pt idx="0">
                  <c:v>1</c:v>
                </c:pt>
                <c:pt idx="1">
                  <c:v>1.0537751974003191</c:v>
                </c:pt>
                <c:pt idx="2">
                  <c:v>1.1040238052811913</c:v>
                </c:pt>
                <c:pt idx="3">
                  <c:v>1.15338274643183</c:v>
                </c:pt>
                <c:pt idx="4">
                  <c:v>1.2454657390096004</c:v>
                </c:pt>
                <c:pt idx="5">
                  <c:v>1.3801115940720319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41-4C80-86DD-E0E29DC873C3}"/>
            </c:ext>
          </c:extLst>
        </c:ser>
        <c:ser>
          <c:idx val="3"/>
          <c:order val="3"/>
          <c:tx>
            <c:strRef>
              <c:f>Performance_Paper!$E$36</c:f>
              <c:strCache>
                <c:ptCount val="1"/>
                <c:pt idx="0">
                  <c:v>RSS+RTS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Performance_Paper!$A$37:$A$42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</c:numCache>
            </c:numRef>
          </c:cat>
          <c:val>
            <c:numRef>
              <c:f>Performance_Paper!$E$37:$E$42</c:f>
              <c:numCache>
                <c:formatCode>General</c:formatCode>
                <c:ptCount val="6"/>
                <c:pt idx="0">
                  <c:v>1</c:v>
                </c:pt>
                <c:pt idx="1">
                  <c:v>1.0543522698530645</c:v>
                </c:pt>
                <c:pt idx="2">
                  <c:v>1.1013183972398037</c:v>
                </c:pt>
                <c:pt idx="3">
                  <c:v>1.1547335258084346</c:v>
                </c:pt>
                <c:pt idx="4">
                  <c:v>1.2454946086709386</c:v>
                </c:pt>
                <c:pt idx="5">
                  <c:v>1.3800192111557503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41-4C80-86DD-E0E29DC873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0981920"/>
        <c:axId val="630982248"/>
      </c:barChart>
      <c:catAx>
        <c:axId val="6309819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chemeClr val="tx1"/>
                    </a:solidFill>
                  </a:rPr>
                  <a:t>Number of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Subwarps</a:t>
                </a:r>
                <a:endParaRPr lang="en-US" sz="180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0982248"/>
        <c:crosses val="autoZero"/>
        <c:auto val="1"/>
        <c:lblAlgn val="ctr"/>
        <c:lblOffset val="100"/>
        <c:noMultiLvlLbl val="0"/>
      </c:catAx>
      <c:valAx>
        <c:axId val="630982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0" i="0" baseline="0" dirty="0">
                    <a:solidFill>
                      <a:schemeClr val="tx1"/>
                    </a:solidFill>
                    <a:effectLst/>
                  </a:rPr>
                  <a:t>Execution Time</a:t>
                </a:r>
                <a:endParaRPr lang="en-US" sz="2400" baseline="0" dirty="0">
                  <a:solidFill>
                    <a:schemeClr val="tx1"/>
                  </a:solidFill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0981920"/>
        <c:crosses val="autoZero"/>
        <c:crossBetween val="between"/>
      </c:valAx>
      <c:spPr>
        <a:noFill/>
        <a:ln w="19050">
          <a:solidFill>
            <a:sysClr val="windowText" lastClr="000000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9050"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61203357800586"/>
          <c:y val="8.8944926544078984E-2"/>
          <c:w val="0.8524962016419193"/>
          <c:h val="0.472493261434620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sumUC_Latency_corresp_Paper!$B$3</c:f>
              <c:strCache>
                <c:ptCount val="1"/>
                <c:pt idx="0">
                  <c:v>FSS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sumUC_Latency_corresp_Paper!$A$4:$A$9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</c:numCache>
            </c:numRef>
          </c:cat>
          <c:val>
            <c:numRef>
              <c:f>sumUC_Latency_corresp_Paper!$B$4:$B$9</c:f>
              <c:numCache>
                <c:formatCode>General</c:formatCode>
                <c:ptCount val="6"/>
                <c:pt idx="0">
                  <c:v>0.99846320368949115</c:v>
                </c:pt>
                <c:pt idx="1">
                  <c:v>0.99940765060061776</c:v>
                </c:pt>
                <c:pt idx="2">
                  <c:v>0.99934577473672404</c:v>
                </c:pt>
                <c:pt idx="3">
                  <c:v>0.99771445702452388</c:v>
                </c:pt>
                <c:pt idx="4">
                  <c:v>0.94153688397030688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C3-41EF-A7CF-EB6B4E82D4B0}"/>
            </c:ext>
          </c:extLst>
        </c:ser>
        <c:ser>
          <c:idx val="1"/>
          <c:order val="1"/>
          <c:tx>
            <c:strRef>
              <c:f>sumUC_Latency_corresp_Paper!$C$3</c:f>
              <c:strCache>
                <c:ptCount val="1"/>
                <c:pt idx="0">
                  <c:v>FSS+RTP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sumUC_Latency_corresp_Paper!$A$4:$A$9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</c:numCache>
            </c:numRef>
          </c:cat>
          <c:val>
            <c:numRef>
              <c:f>sumUC_Latency_corresp_Paper!$C$4:$C$9</c:f>
              <c:numCache>
                <c:formatCode>General</c:formatCode>
                <c:ptCount val="6"/>
                <c:pt idx="0">
                  <c:v>0.99846320368949115</c:v>
                </c:pt>
                <c:pt idx="1">
                  <c:v>0.42425889563864988</c:v>
                </c:pt>
                <c:pt idx="2">
                  <c:v>0.2569001043271753</c:v>
                </c:pt>
                <c:pt idx="3">
                  <c:v>8.077674610561951E-2</c:v>
                </c:pt>
                <c:pt idx="4">
                  <c:v>4.3660375888189565E-2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C3-41EF-A7CF-EB6B4E82D4B0}"/>
            </c:ext>
          </c:extLst>
        </c:ser>
        <c:ser>
          <c:idx val="2"/>
          <c:order val="2"/>
          <c:tx>
            <c:strRef>
              <c:f>sumUC_Latency_corresp_Paper!$D$3</c:f>
              <c:strCache>
                <c:ptCount val="1"/>
                <c:pt idx="0">
                  <c:v>RSS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sumUC_Latency_corresp_Paper!$A$4:$A$9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</c:numCache>
            </c:numRef>
          </c:cat>
          <c:val>
            <c:numRef>
              <c:f>sumUC_Latency_corresp_Paper!$D$4:$D$9</c:f>
              <c:numCache>
                <c:formatCode>General</c:formatCode>
                <c:ptCount val="6"/>
                <c:pt idx="0">
                  <c:v>0.99846320368949115</c:v>
                </c:pt>
                <c:pt idx="1">
                  <c:v>0.24669832347803369</c:v>
                </c:pt>
                <c:pt idx="2">
                  <c:v>0.15489472576615701</c:v>
                </c:pt>
                <c:pt idx="3">
                  <c:v>0.13513080080556555</c:v>
                </c:pt>
                <c:pt idx="4">
                  <c:v>0.14822658371919059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C3-41EF-A7CF-EB6B4E82D4B0}"/>
            </c:ext>
          </c:extLst>
        </c:ser>
        <c:ser>
          <c:idx val="3"/>
          <c:order val="3"/>
          <c:tx>
            <c:strRef>
              <c:f>sumUC_Latency_corresp_Paper!$E$3</c:f>
              <c:strCache>
                <c:ptCount val="1"/>
                <c:pt idx="0">
                  <c:v>RSS+RTP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sumUC_Latency_corresp_Paper!$A$4:$A$9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</c:numCache>
            </c:numRef>
          </c:cat>
          <c:val>
            <c:numRef>
              <c:f>sumUC_Latency_corresp_Paper!$E$4:$E$9</c:f>
              <c:numCache>
                <c:formatCode>General</c:formatCode>
                <c:ptCount val="6"/>
                <c:pt idx="0">
                  <c:v>0.99846320368949115</c:v>
                </c:pt>
                <c:pt idx="1">
                  <c:v>0.15215659500806483</c:v>
                </c:pt>
                <c:pt idx="2">
                  <c:v>9.5578144113209418E-2</c:v>
                </c:pt>
                <c:pt idx="3">
                  <c:v>0.10696408590883499</c:v>
                </c:pt>
                <c:pt idx="4">
                  <c:v>6.5268268430054135E-2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7C3-41EF-A7CF-EB6B4E82D4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3129496"/>
        <c:axId val="623129168"/>
      </c:barChart>
      <c:catAx>
        <c:axId val="6231294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chemeClr val="tx1"/>
                    </a:solidFill>
                  </a:rPr>
                  <a:t>Number of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Subwarp</a:t>
                </a:r>
                <a:endParaRPr lang="en-US" sz="180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3129168"/>
        <c:crosses val="autoZero"/>
        <c:auto val="1"/>
        <c:lblAlgn val="ctr"/>
        <c:lblOffset val="100"/>
        <c:noMultiLvlLbl val="0"/>
      </c:catAx>
      <c:valAx>
        <c:axId val="623129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0" i="0" baseline="0" dirty="0">
                    <a:solidFill>
                      <a:schemeClr val="tx1"/>
                    </a:solidFill>
                    <a:effectLst/>
                  </a:rPr>
                  <a:t>Correlation</a:t>
                </a:r>
                <a:endParaRPr lang="en-US" sz="1100" dirty="0">
                  <a:solidFill>
                    <a:schemeClr val="tx1"/>
                  </a:solidFill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3129496"/>
        <c:crosses val="autoZero"/>
        <c:crossBetween val="between"/>
      </c:valAx>
      <c:spPr>
        <a:noFill/>
        <a:ln w="12700"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0.31279500264908555"/>
          <c:y val="0.8475973315835521"/>
          <c:w val="0.3744099947018289"/>
          <c:h val="0.106106372120151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9050"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652619091531186"/>
          <c:y val="6.6483293087509165E-2"/>
          <c:w val="0.85009501707987745"/>
          <c:h val="0.46827317587476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Performance_Paper!$B$36</c:f>
              <c:strCache>
                <c:ptCount val="1"/>
                <c:pt idx="0">
                  <c:v>FSS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Performance_Paper!$A$37:$A$42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</c:numCache>
            </c:numRef>
          </c:cat>
          <c:val>
            <c:numRef>
              <c:f>Performance_Paper!$B$37:$B$42</c:f>
              <c:numCache>
                <c:formatCode>General</c:formatCode>
                <c:ptCount val="6"/>
                <c:pt idx="0">
                  <c:v>1</c:v>
                </c:pt>
                <c:pt idx="1">
                  <c:v>1.082159383305541</c:v>
                </c:pt>
                <c:pt idx="2">
                  <c:v>1.1525071937582509</c:v>
                </c:pt>
                <c:pt idx="3">
                  <c:v>1.218888489168825</c:v>
                </c:pt>
                <c:pt idx="4">
                  <c:v>1.2787728276822841</c:v>
                </c:pt>
                <c:pt idx="5">
                  <c:v>1.3801115940720319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58-4B21-B646-73121B93BE62}"/>
            </c:ext>
          </c:extLst>
        </c:ser>
        <c:ser>
          <c:idx val="1"/>
          <c:order val="1"/>
          <c:tx>
            <c:strRef>
              <c:f>Performance_Paper!$C$36</c:f>
              <c:strCache>
                <c:ptCount val="1"/>
                <c:pt idx="0">
                  <c:v>FSS+RTS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Performance_Paper!$A$37:$A$42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</c:numCache>
            </c:numRef>
          </c:cat>
          <c:val>
            <c:numRef>
              <c:f>Performance_Paper!$C$37:$C$42</c:f>
              <c:numCache>
                <c:formatCode>General</c:formatCode>
                <c:ptCount val="6"/>
                <c:pt idx="0">
                  <c:v>1</c:v>
                </c:pt>
                <c:pt idx="1">
                  <c:v>1.0819611289256523</c:v>
                </c:pt>
                <c:pt idx="2">
                  <c:v>1.1527482554304234</c:v>
                </c:pt>
                <c:pt idx="3">
                  <c:v>1.2198249889052288</c:v>
                </c:pt>
                <c:pt idx="4">
                  <c:v>1.2786597548420435</c:v>
                </c:pt>
                <c:pt idx="5">
                  <c:v>1.3801053389787421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58-4B21-B646-73121B93BE62}"/>
            </c:ext>
          </c:extLst>
        </c:ser>
        <c:ser>
          <c:idx val="2"/>
          <c:order val="2"/>
          <c:tx>
            <c:strRef>
              <c:f>Performance_Paper!$D$36</c:f>
              <c:strCache>
                <c:ptCount val="1"/>
                <c:pt idx="0">
                  <c:v>RSS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Performance_Paper!$A$37:$A$42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</c:numCache>
            </c:numRef>
          </c:cat>
          <c:val>
            <c:numRef>
              <c:f>Performance_Paper!$D$37:$D$42</c:f>
              <c:numCache>
                <c:formatCode>General</c:formatCode>
                <c:ptCount val="6"/>
                <c:pt idx="0">
                  <c:v>1</c:v>
                </c:pt>
                <c:pt idx="1">
                  <c:v>1.0537751974003191</c:v>
                </c:pt>
                <c:pt idx="2">
                  <c:v>1.1040238052811913</c:v>
                </c:pt>
                <c:pt idx="3">
                  <c:v>1.15338274643183</c:v>
                </c:pt>
                <c:pt idx="4">
                  <c:v>1.2454657390096004</c:v>
                </c:pt>
                <c:pt idx="5">
                  <c:v>1.3801115940720319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58-4B21-B646-73121B93BE62}"/>
            </c:ext>
          </c:extLst>
        </c:ser>
        <c:ser>
          <c:idx val="3"/>
          <c:order val="3"/>
          <c:tx>
            <c:strRef>
              <c:f>Performance_Paper!$E$36</c:f>
              <c:strCache>
                <c:ptCount val="1"/>
                <c:pt idx="0">
                  <c:v>RSS+RTS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Performance_Paper!$A$37:$A$42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</c:numCache>
            </c:numRef>
          </c:cat>
          <c:val>
            <c:numRef>
              <c:f>Performance_Paper!$E$37:$E$42</c:f>
              <c:numCache>
                <c:formatCode>General</c:formatCode>
                <c:ptCount val="6"/>
                <c:pt idx="0">
                  <c:v>1</c:v>
                </c:pt>
                <c:pt idx="1">
                  <c:v>1.0543522698530645</c:v>
                </c:pt>
                <c:pt idx="2">
                  <c:v>1.1013183972398037</c:v>
                </c:pt>
                <c:pt idx="3">
                  <c:v>1.1547335258084346</c:v>
                </c:pt>
                <c:pt idx="4">
                  <c:v>1.2454946086709386</c:v>
                </c:pt>
                <c:pt idx="5">
                  <c:v>1.3800192111557503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58-4B21-B646-73121B93BE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0981920"/>
        <c:axId val="630982248"/>
      </c:barChart>
      <c:catAx>
        <c:axId val="6309819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chemeClr val="tx1"/>
                    </a:solidFill>
                  </a:rPr>
                  <a:t>Number of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Subwarps</a:t>
                </a:r>
                <a:endParaRPr lang="en-US" sz="18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39605865197650614"/>
              <c:y val="0.708887808452550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0982248"/>
        <c:crosses val="autoZero"/>
        <c:auto val="1"/>
        <c:lblAlgn val="ctr"/>
        <c:lblOffset val="100"/>
        <c:noMultiLvlLbl val="0"/>
      </c:catAx>
      <c:valAx>
        <c:axId val="630982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0" i="0" baseline="0" dirty="0">
                    <a:solidFill>
                      <a:schemeClr val="tx1"/>
                    </a:solidFill>
                    <a:effectLst/>
                  </a:rPr>
                  <a:t>Execution Time</a:t>
                </a:r>
                <a:endParaRPr lang="en-US" sz="2400" baseline="0" dirty="0">
                  <a:solidFill>
                    <a:schemeClr val="tx1"/>
                  </a:solidFill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0981920"/>
        <c:crosses val="autoZero"/>
        <c:crossBetween val="between"/>
      </c:valAx>
      <c:spPr>
        <a:noFill/>
        <a:ln w="19050">
          <a:solidFill>
            <a:sysClr val="windowText" lastClr="000000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9050"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Correlation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'sUC_s(sUC)_1024_Corresp_2'!$B$3</c:f>
              <c:strCache>
                <c:ptCount val="1"/>
                <c:pt idx="0">
                  <c:v>FSS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'sUC_s(sUC)_1024_Corresp_2'!$A$4:$A$9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</c:numCache>
            </c:numRef>
          </c:cat>
          <c:val>
            <c:numRef>
              <c:f>'sUC_s(sUC)_1024_Corresp_2'!$B$4:$B$9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4A-42CB-80A8-D39FB39D66E9}"/>
            </c:ext>
          </c:extLst>
        </c:ser>
        <c:ser>
          <c:idx val="1"/>
          <c:order val="1"/>
          <c:tx>
            <c:strRef>
              <c:f>'sUC_s(sUC)_1024_Corresp_2'!$C$3</c:f>
              <c:strCache>
                <c:ptCount val="1"/>
                <c:pt idx="0">
                  <c:v>FSS+RTS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'sUC_s(sUC)_1024_Corresp_2'!$A$4:$A$9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</c:numCache>
            </c:numRef>
          </c:cat>
          <c:val>
            <c:numRef>
              <c:f>'sUC_s(sUC)_1024_Corresp_2'!$C$4:$C$9</c:f>
              <c:numCache>
                <c:formatCode>General</c:formatCode>
                <c:ptCount val="6"/>
                <c:pt idx="0">
                  <c:v>1</c:v>
                </c:pt>
                <c:pt idx="1">
                  <c:v>0.41788654827487198</c:v>
                </c:pt>
                <c:pt idx="2">
                  <c:v>0.20496494235613799</c:v>
                </c:pt>
                <c:pt idx="3">
                  <c:v>8.6097296571330001E-2</c:v>
                </c:pt>
                <c:pt idx="4">
                  <c:v>2.46805233562058E-2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4A-42CB-80A8-D39FB39D66E9}"/>
            </c:ext>
          </c:extLst>
        </c:ser>
        <c:ser>
          <c:idx val="2"/>
          <c:order val="2"/>
          <c:tx>
            <c:strRef>
              <c:f>'sUC_s(sUC)_1024_Corresp_2'!$D$3</c:f>
              <c:strCache>
                <c:ptCount val="1"/>
                <c:pt idx="0">
                  <c:v>RSS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'sUC_s(sUC)_1024_Corresp_2'!$A$4:$A$9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</c:numCache>
            </c:numRef>
          </c:cat>
          <c:val>
            <c:numRef>
              <c:f>'sUC_s(sUC)_1024_Corresp_2'!$D$4:$D$9</c:f>
              <c:numCache>
                <c:formatCode>General</c:formatCode>
                <c:ptCount val="6"/>
                <c:pt idx="0">
                  <c:v>1</c:v>
                </c:pt>
                <c:pt idx="1">
                  <c:v>2.9339584798105701E-2</c:v>
                </c:pt>
                <c:pt idx="2">
                  <c:v>4.0024223656884303E-3</c:v>
                </c:pt>
                <c:pt idx="3">
                  <c:v>2.4517274815038001E-2</c:v>
                </c:pt>
                <c:pt idx="4">
                  <c:v>3.3001850528533903E-2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4A-42CB-80A8-D39FB39D66E9}"/>
            </c:ext>
          </c:extLst>
        </c:ser>
        <c:ser>
          <c:idx val="3"/>
          <c:order val="3"/>
          <c:tx>
            <c:strRef>
              <c:f>'sUC_s(sUC)_1024_Corresp_2'!$E$3</c:f>
              <c:strCache>
                <c:ptCount val="1"/>
                <c:pt idx="0">
                  <c:v>RSS+RTS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'sUC_s(sUC)_1024_Corresp_2'!$A$4:$A$9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</c:numCache>
            </c:numRef>
          </c:cat>
          <c:val>
            <c:numRef>
              <c:f>'sUC_s(sUC)_1024_Corresp_2'!$E$4:$E$9</c:f>
              <c:numCache>
                <c:formatCode>General</c:formatCode>
                <c:ptCount val="6"/>
                <c:pt idx="0">
                  <c:v>1</c:v>
                </c:pt>
                <c:pt idx="1">
                  <c:v>5.5895688676517201E-3</c:v>
                </c:pt>
                <c:pt idx="2">
                  <c:v>1.45462897870992E-2</c:v>
                </c:pt>
                <c:pt idx="3">
                  <c:v>1.2552872007016299E-3</c:v>
                </c:pt>
                <c:pt idx="4">
                  <c:v>1.3115917911202601E-2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4A-42CB-80A8-D39FB39D66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2856928"/>
        <c:axId val="822859984"/>
      </c:barChart>
      <c:catAx>
        <c:axId val="8228569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Number of</a:t>
                </a:r>
                <a:r>
                  <a:rPr lang="en-US" sz="2000" baseline="0" dirty="0"/>
                  <a:t> </a:t>
                </a:r>
                <a:r>
                  <a:rPr lang="en-US" sz="2000" baseline="0" dirty="0" err="1"/>
                  <a:t>Subwarps</a:t>
                </a:r>
                <a:endParaRPr lang="en-US" sz="20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2859984"/>
        <c:crosses val="autoZero"/>
        <c:auto val="1"/>
        <c:lblAlgn val="ctr"/>
        <c:lblOffset val="100"/>
        <c:noMultiLvlLbl val="0"/>
      </c:catAx>
      <c:valAx>
        <c:axId val="82285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2856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Execution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Perf_Paper_Exe_1024!$B$3</c:f>
              <c:strCache>
                <c:ptCount val="1"/>
                <c:pt idx="0">
                  <c:v>FSS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Perf_Paper_Exe_1024!$A$4:$A$9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</c:numCache>
            </c:numRef>
          </c:cat>
          <c:val>
            <c:numRef>
              <c:f>Perf_Paper_Exe_1024!$B$4:$B$9</c:f>
              <c:numCache>
                <c:formatCode>General</c:formatCode>
                <c:ptCount val="6"/>
                <c:pt idx="0">
                  <c:v>1</c:v>
                </c:pt>
                <c:pt idx="1">
                  <c:v>1.4229800574154869</c:v>
                </c:pt>
                <c:pt idx="2">
                  <c:v>1.7564874577037251</c:v>
                </c:pt>
                <c:pt idx="3">
                  <c:v>2.0302784618277232</c:v>
                </c:pt>
                <c:pt idx="4">
                  <c:v>2.272647749434145</c:v>
                </c:pt>
                <c:pt idx="5">
                  <c:v>2.6862528309985949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68-4930-A5AA-8A3C0D575874}"/>
            </c:ext>
          </c:extLst>
        </c:ser>
        <c:ser>
          <c:idx val="1"/>
          <c:order val="1"/>
          <c:tx>
            <c:strRef>
              <c:f>Perf_Paper_Exe_1024!$C$3</c:f>
              <c:strCache>
                <c:ptCount val="1"/>
                <c:pt idx="0">
                  <c:v>FSS-RTS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Perf_Paper_Exe_1024!$A$4:$A$9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</c:numCache>
            </c:numRef>
          </c:cat>
          <c:val>
            <c:numRef>
              <c:f>Perf_Paper_Exe_1024!$C$4:$C$9</c:f>
              <c:numCache>
                <c:formatCode>General</c:formatCode>
                <c:ptCount val="6"/>
                <c:pt idx="0">
                  <c:v>1</c:v>
                </c:pt>
                <c:pt idx="1">
                  <c:v>1.4228398402123541</c:v>
                </c:pt>
                <c:pt idx="2">
                  <c:v>1.756760914509401</c:v>
                </c:pt>
                <c:pt idx="3">
                  <c:v>2.029129502677983</c:v>
                </c:pt>
                <c:pt idx="4">
                  <c:v>2.2728455974730379</c:v>
                </c:pt>
                <c:pt idx="5">
                  <c:v>2.6870208684242738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68-4930-A5AA-8A3C0D575874}"/>
            </c:ext>
          </c:extLst>
        </c:ser>
        <c:ser>
          <c:idx val="2"/>
          <c:order val="2"/>
          <c:tx>
            <c:strRef>
              <c:f>Perf_Paper_Exe_1024!$D$3</c:f>
              <c:strCache>
                <c:ptCount val="1"/>
                <c:pt idx="0">
                  <c:v>RSS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Perf_Paper_Exe_1024!$A$4:$A$9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</c:numCache>
            </c:numRef>
          </c:cat>
          <c:val>
            <c:numRef>
              <c:f>Perf_Paper_Exe_1024!$D$4:$D$9</c:f>
              <c:numCache>
                <c:formatCode>General</c:formatCode>
                <c:ptCount val="6"/>
                <c:pt idx="0">
                  <c:v>1</c:v>
                </c:pt>
                <c:pt idx="1">
                  <c:v>1.2896254912534291</c:v>
                </c:pt>
                <c:pt idx="2">
                  <c:v>1.530760367295763</c:v>
                </c:pt>
                <c:pt idx="3">
                  <c:v>1.763833055171828</c:v>
                </c:pt>
                <c:pt idx="4">
                  <c:v>2.1480892057910448</c:v>
                </c:pt>
                <c:pt idx="5">
                  <c:v>2.6862528309985949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68-4930-A5AA-8A3C0D575874}"/>
            </c:ext>
          </c:extLst>
        </c:ser>
        <c:ser>
          <c:idx val="3"/>
          <c:order val="3"/>
          <c:tx>
            <c:strRef>
              <c:f>Perf_Paper_Exe_1024!$E$3</c:f>
              <c:strCache>
                <c:ptCount val="1"/>
                <c:pt idx="0">
                  <c:v>RSS-RTP (Skewed)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Perf_Paper_Exe_1024!$A$4:$A$9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</c:numCache>
            </c:numRef>
          </c:cat>
          <c:val>
            <c:numRef>
              <c:f>Perf_Paper_Exe_1024!$E$4:$E$9</c:f>
              <c:numCache>
                <c:formatCode>General</c:formatCode>
                <c:ptCount val="6"/>
                <c:pt idx="0">
                  <c:v>1</c:v>
                </c:pt>
                <c:pt idx="1">
                  <c:v>1.289568235451364</c:v>
                </c:pt>
                <c:pt idx="2">
                  <c:v>1.5315193150889901</c:v>
                </c:pt>
                <c:pt idx="3">
                  <c:v>1.7648976297663219</c:v>
                </c:pt>
                <c:pt idx="4">
                  <c:v>2.1474672222771121</c:v>
                </c:pt>
                <c:pt idx="5">
                  <c:v>2.6863216042828211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68-4930-A5AA-8A3C0D5758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6505792"/>
        <c:axId val="826510336"/>
      </c:barChart>
      <c:catAx>
        <c:axId val="8265057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Number of </a:t>
                </a:r>
                <a:r>
                  <a:rPr lang="en-US" sz="2000" dirty="0" err="1"/>
                  <a:t>Subwarps</a:t>
                </a:r>
                <a:endParaRPr lang="en-US" sz="20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6510336"/>
        <c:crosses val="autoZero"/>
        <c:auto val="1"/>
        <c:lblAlgn val="ctr"/>
        <c:lblOffset val="100"/>
        <c:noMultiLvlLbl val="0"/>
      </c:catAx>
      <c:valAx>
        <c:axId val="826510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650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B340A-E0EB-8C40-9409-1FFF7FACF38E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36365-B677-D44E-91FC-E14057168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787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0EDA1-C987-DA4A-B537-2A2FE375E7CF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BB8DA-73BB-EE4C-B4E5-A3AC48052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513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should be a general timing attack description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786-58F6-4B42-A43D-81432AD6E5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22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on our set-up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BB8DA-73BB-EE4C-B4E5-A3AC4805299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33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786-58F6-4B42-A43D-81432AD6E57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86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786-58F6-4B42-A43D-81432AD6E57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11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Eliminate the slide transition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BB8DA-73BB-EE4C-B4E5-A3AC4805299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33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Eliminate the slide transition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BB8DA-73BB-EE4C-B4E5-A3AC4805299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26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TODO: Coalescing good for performance and bad for 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786-58F6-4B42-A43D-81432AD6E57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61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786-58F6-4B42-A43D-81432AD6E57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80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Fixed Size </a:t>
            </a:r>
            <a:r>
              <a:rPr lang="en-US" dirty="0" err="1"/>
              <a:t>Subwarp</a:t>
            </a:r>
            <a:r>
              <a:rPr lang="en-US" dirty="0"/>
              <a:t> eliminates the fixed number of </a:t>
            </a:r>
            <a:r>
              <a:rPr lang="en-US" dirty="0" err="1"/>
              <a:t>subwarps</a:t>
            </a:r>
            <a:r>
              <a:rPr lang="en-US" dirty="0"/>
              <a:t> based determinism.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786-58F6-4B42-A43D-81432AD6E57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394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Better transition going into FSS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BB8DA-73BB-EE4C-B4E5-A3AC4805299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735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FSS attack?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BB8DA-73BB-EE4C-B4E5-A3AC4805299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065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 the GPU – Make bigger put block</a:t>
            </a:r>
          </a:p>
          <a:p>
            <a:r>
              <a:rPr lang="en-US" dirty="0"/>
              <a:t>Highlight the importance of GPU in words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786-58F6-4B42-A43D-81432AD6E5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908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</a:t>
            </a:r>
            <a:r>
              <a:rPr lang="en-US" dirty="0" err="1"/>
              <a:t>Rcoal</a:t>
            </a:r>
            <a:r>
              <a:rPr lang="en-US" dirty="0"/>
              <a:t> in a BOX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BB8DA-73BB-EE4C-B4E5-A3AC4805299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567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 to reduce background and introduce </a:t>
            </a:r>
            <a:r>
              <a:rPr lang="en-US" dirty="0" err="1"/>
              <a:t>rcoal_score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BB8DA-73BB-EE4C-B4E5-A3AC4805299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087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786-58F6-4B42-A43D-81432AD6E57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858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786-58F6-4B42-A43D-81432AD6E57D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74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to two slides – show successful and unsuccessful correlation plots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786-58F6-4B42-A43D-81432AD6E5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73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786-58F6-4B42-A43D-81432AD6E5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67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BB8DA-73BB-EE4C-B4E5-A3AC480529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76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786-58F6-4B42-A43D-81432AD6E5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36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5786-58F6-4B42-A43D-81432AD6E5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18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the goal, Attack model – using figure slide 2. What is available to the attacker – ciphertext, execution time and AES Tables.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BB8DA-73BB-EE4C-B4E5-A3AC4805299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81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the goal, Attack model – using figure slide 2. What is available to the attacker – ciphertext, execution time and AES Tables.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BB8DA-73BB-EE4C-B4E5-A3AC4805299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01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49876B99-1F5C-4E45-ACF8-A757952A326E}" type="datetime1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55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Graphic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326" y="7515"/>
            <a:ext cx="8931348" cy="85725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6326" y="864765"/>
            <a:ext cx="8931348" cy="37298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10559"/>
            <a:ext cx="2133600" cy="273844"/>
          </a:xfrm>
        </p:spPr>
        <p:txBody>
          <a:bodyPr/>
          <a:lstStyle/>
          <a:p>
            <a:fld id="{DCFE7AC9-246F-274F-90B0-9B5F72AD257B}" type="datetime1">
              <a:rPr lang="en-US" smtClean="0"/>
              <a:t>2/25/2018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10559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10559"/>
            <a:ext cx="2133600" cy="273844"/>
          </a:xfrm>
        </p:spPr>
        <p:txBody>
          <a:bodyPr/>
          <a:lstStyle>
            <a:lvl1pPr>
              <a:defRPr sz="1800"/>
            </a:lvl1pPr>
          </a:lstStyle>
          <a:p>
            <a:fld id="{3CD5B470-24F1-6744-BE88-730898E97D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24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25" y="7515"/>
            <a:ext cx="8931349" cy="85725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25" y="864765"/>
            <a:ext cx="8931349" cy="37298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75119"/>
            <a:ext cx="2133600" cy="273844"/>
          </a:xfrm>
        </p:spPr>
        <p:txBody>
          <a:bodyPr/>
          <a:lstStyle/>
          <a:p>
            <a:fld id="{FF5C5FA7-125C-0C4A-A698-3C3B1B89F9E6}" type="datetime1">
              <a:rPr lang="en-US" smtClean="0"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75119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4699" y="4675119"/>
            <a:ext cx="2133600" cy="273844"/>
          </a:xfrm>
        </p:spPr>
        <p:txBody>
          <a:bodyPr/>
          <a:lstStyle>
            <a:lvl1pPr>
              <a:defRPr sz="1600"/>
            </a:lvl1pPr>
          </a:lstStyle>
          <a:p>
            <a:fld id="{3CD5B470-24F1-6744-BE88-730898E97D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4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Graphic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5C47E-A1DB-2145-AD89-7CD67B276434}" type="datetime1">
              <a:rPr lang="en-US" smtClean="0"/>
              <a:t>2/25/2018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192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1612-8457-0F45-9037-542885C50CD0}" type="datetime1">
              <a:rPr lang="en-US" smtClean="0"/>
              <a:t>2/25/2018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90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12B47-1129-A14A-A2B6-9E4149B6642C}" type="datetime1">
              <a:rPr lang="en-US" smtClean="0"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8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8229600" cy="871538"/>
          </a:xfrm>
        </p:spPr>
        <p:txBody>
          <a:bodyPr anchor="b">
            <a:normAutofit/>
          </a:bodyPr>
          <a:lstStyle>
            <a:lvl1pPr algn="ctr">
              <a:defRPr sz="4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76326"/>
            <a:ext cx="5111750" cy="35182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F5497-67D5-5B4B-AD21-B28310D102AE}" type="datetime1">
              <a:rPr lang="en-US" smtClean="0"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81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EA91A-B92F-8744-80AE-4EADCD339B75}" type="datetime1">
              <a:rPr lang="en-US" smtClean="0"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1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4605-632E-8E46-B0E8-8E407C6C1C1B}" type="datetime1">
              <a:rPr lang="en-US" smtClean="0"/>
              <a:t>2/25/2018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2654638"/>
            <a:ext cx="5486400" cy="285292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-Johnny Appleseed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49605" y="1390769"/>
            <a:ext cx="7854315" cy="1047631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800">
                <a:latin typeface="+mn-lt"/>
              </a:defRPr>
            </a:lvl1pPr>
          </a:lstStyle>
          <a:p>
            <a:pPr lvl="0"/>
            <a:r>
              <a:rPr lang="en-US" dirty="0"/>
              <a:t>“Type a quote here.”</a:t>
            </a:r>
          </a:p>
        </p:txBody>
      </p:sp>
    </p:spTree>
    <p:extLst>
      <p:ext uri="{BB962C8B-B14F-4D97-AF65-F5344CB8AC3E}">
        <p14:creationId xmlns:p14="http://schemas.microsoft.com/office/powerpoint/2010/main" val="935167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venir Next Regular"/>
                <a:cs typeface="Avenir Next Regular"/>
              </a:defRPr>
            </a:lvl1pPr>
          </a:lstStyle>
          <a:p>
            <a:fld id="{7527057D-347E-4F49-87E4-D800B7A46B0A}" type="datetime1">
              <a:rPr lang="en-US" smtClean="0"/>
              <a:t>2/25/2018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venir Next Regular"/>
                <a:cs typeface="Avenir Next Regular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venir Next Regular"/>
                <a:cs typeface="Avenir Next Regular"/>
              </a:defRPr>
            </a:lvl1pPr>
          </a:lstStyle>
          <a:p>
            <a:fld id="{3CD5B470-24F1-6744-BE88-730898E97D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84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5" r:id="rId4"/>
    <p:sldLayoutId id="2147483654" r:id="rId5"/>
    <p:sldLayoutId id="2147483652" r:id="rId6"/>
    <p:sldLayoutId id="2147483656" r:id="rId7"/>
    <p:sldLayoutId id="2147483657" r:id="rId8"/>
    <p:sldLayoutId id="2147483658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3" Type="http://schemas.openxmlformats.org/officeDocument/2006/relationships/image" Target="../media/image4.png&amp;ehk=DnhZxP4mPsXMg72vNhnOiA&amp;r=0&amp;pid=OfficeInsert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hyperlink" Target="http://tex.stackexchange.com/questions/337348/how-to-draw-the-following-attacker-picture-in-protocol-using-tikz" TargetMode="External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4.png&amp;ehk=DnhZxP4mPsXMg72vNhnOiA&amp;r=0&amp;pid=OfficeInsert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0.svg"/><Relationship Id="rId4" Type="http://schemas.openxmlformats.org/officeDocument/2006/relationships/hyperlink" Target="http://tex.stackexchange.com/questions/337348/how-to-draw-the-following-attacker-picture-in-protocol-using-tikz" TargetMode="External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67658"/>
            <a:ext cx="7772400" cy="1102519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RCoal</a:t>
            </a:r>
            <a:r>
              <a:rPr lang="en-US" sz="3200" b="1" dirty="0">
                <a:solidFill>
                  <a:schemeClr val="bg1"/>
                </a:solidFill>
              </a:rPr>
              <a:t>: Mitigating GPU Timing Attack via </a:t>
            </a:r>
            <a:r>
              <a:rPr lang="en-US" sz="3200" b="1" dirty="0" err="1">
                <a:solidFill>
                  <a:schemeClr val="bg1"/>
                </a:solidFill>
              </a:rPr>
              <a:t>Subwarp</a:t>
            </a:r>
            <a:r>
              <a:rPr lang="en-US" sz="3200" b="1" dirty="0">
                <a:solidFill>
                  <a:schemeClr val="bg1"/>
                </a:solidFill>
              </a:rPr>
              <a:t>-based Randomized Coalescing Techniques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1991649"/>
            <a:ext cx="6400800" cy="131445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u="sng" dirty="0">
                <a:solidFill>
                  <a:schemeClr val="bg1"/>
                </a:solidFill>
              </a:rPr>
              <a:t>Gurunath Kadam</a:t>
            </a:r>
            <a:r>
              <a:rPr lang="en-US" dirty="0">
                <a:solidFill>
                  <a:schemeClr val="bg1"/>
                </a:solidFill>
              </a:rPr>
              <a:t> (College of William and Mary)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chemeClr val="bg1"/>
                </a:solidFill>
              </a:rPr>
              <a:t>Danfeng</a:t>
            </a:r>
            <a:r>
              <a:rPr lang="en-US" dirty="0">
                <a:solidFill>
                  <a:schemeClr val="bg1"/>
                </a:solidFill>
              </a:rPr>
              <a:t> Zhang (Penn State University)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chemeClr val="bg1"/>
                </a:solidFill>
              </a:rPr>
              <a:t>Adwait</a:t>
            </a:r>
            <a:r>
              <a:rPr lang="en-US" dirty="0">
                <a:solidFill>
                  <a:schemeClr val="bg1"/>
                </a:solidFill>
              </a:rPr>
              <a:t> Jog (College of William and Mary)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33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083C5-B9DE-4273-AC75-1D37E60F1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Memory Access Coalescing in GPUs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4967B-DA3D-4352-AC7E-FE27D15F3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6AE0F8-E40B-4D50-ACF1-469D04B6B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36A-A961-4FA9-B8B8-F964629D4DC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76E7EF-E62B-49F2-BCFF-735099BC03BB}"/>
              </a:ext>
            </a:extLst>
          </p:cNvPr>
          <p:cNvSpPr/>
          <p:nvPr/>
        </p:nvSpPr>
        <p:spPr>
          <a:xfrm>
            <a:off x="3023527" y="3083901"/>
            <a:ext cx="775418" cy="384047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4C98C4-E3F8-4E9D-A4D4-34EC5F6F78B5}"/>
              </a:ext>
            </a:extLst>
          </p:cNvPr>
          <p:cNvSpPr/>
          <p:nvPr/>
        </p:nvSpPr>
        <p:spPr>
          <a:xfrm>
            <a:off x="3797845" y="3083901"/>
            <a:ext cx="763832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F88635-6E86-4873-BDC5-C8A636D3A0AF}"/>
              </a:ext>
            </a:extLst>
          </p:cNvPr>
          <p:cNvSpPr/>
          <p:nvPr/>
        </p:nvSpPr>
        <p:spPr>
          <a:xfrm>
            <a:off x="4563423" y="3083901"/>
            <a:ext cx="768091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F60E60-E78E-4610-8ED3-F56029DF4BE9}"/>
              </a:ext>
            </a:extLst>
          </p:cNvPr>
          <p:cNvSpPr/>
          <p:nvPr/>
        </p:nvSpPr>
        <p:spPr>
          <a:xfrm>
            <a:off x="5327525" y="3083901"/>
            <a:ext cx="768091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0x03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8AB720C8-E5D8-4B2C-AAEF-CACBC99F4987}"/>
              </a:ext>
            </a:extLst>
          </p:cNvPr>
          <p:cNvSpPr/>
          <p:nvPr/>
        </p:nvSpPr>
        <p:spPr>
          <a:xfrm>
            <a:off x="4738601" y="2439940"/>
            <a:ext cx="223412" cy="29324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endParaRPr lang="en-US" sz="57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5D9BA6-F755-4088-9185-F72DAAB27882}"/>
              </a:ext>
            </a:extLst>
          </p:cNvPr>
          <p:cNvSpPr/>
          <p:nvPr/>
        </p:nvSpPr>
        <p:spPr>
          <a:xfrm>
            <a:off x="3031503" y="3526292"/>
            <a:ext cx="774502" cy="384047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2EAB61-D827-4EB7-98D4-457DBB00A4B9}"/>
              </a:ext>
            </a:extLst>
          </p:cNvPr>
          <p:cNvSpPr/>
          <p:nvPr/>
        </p:nvSpPr>
        <p:spPr>
          <a:xfrm>
            <a:off x="3805548" y="3526292"/>
            <a:ext cx="756958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548DC3-9257-48F7-9DDF-1C967D916A0B}"/>
              </a:ext>
            </a:extLst>
          </p:cNvPr>
          <p:cNvSpPr/>
          <p:nvPr/>
        </p:nvSpPr>
        <p:spPr>
          <a:xfrm>
            <a:off x="4563151" y="3526292"/>
            <a:ext cx="768091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6126" tIns="13063" rIns="26126" bIns="130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8C79D0-8EA8-4716-A52C-898BB13D5646}"/>
              </a:ext>
            </a:extLst>
          </p:cNvPr>
          <p:cNvSpPr/>
          <p:nvPr/>
        </p:nvSpPr>
        <p:spPr>
          <a:xfrm>
            <a:off x="5326608" y="3526292"/>
            <a:ext cx="768091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6126" tIns="13063" rIns="26126" bIns="130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F014-46A1-4C97-AC10-548E8BFE7535}"/>
              </a:ext>
            </a:extLst>
          </p:cNvPr>
          <p:cNvSpPr/>
          <p:nvPr/>
        </p:nvSpPr>
        <p:spPr>
          <a:xfrm>
            <a:off x="3031503" y="4392916"/>
            <a:ext cx="774964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6126" tIns="13063" rIns="26126" bIns="130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02C9BC-62D4-477C-9CB0-3612EFCB57A6}"/>
              </a:ext>
            </a:extLst>
          </p:cNvPr>
          <p:cNvSpPr/>
          <p:nvPr/>
        </p:nvSpPr>
        <p:spPr>
          <a:xfrm>
            <a:off x="3805823" y="4392916"/>
            <a:ext cx="761861" cy="384047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6126" tIns="13063" rIns="26126" bIns="130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AA8803-890E-4565-A548-2B75F56AC4FB}"/>
              </a:ext>
            </a:extLst>
          </p:cNvPr>
          <p:cNvSpPr/>
          <p:nvPr/>
        </p:nvSpPr>
        <p:spPr>
          <a:xfrm>
            <a:off x="4568327" y="4392916"/>
            <a:ext cx="768091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6126" tIns="13063" rIns="26126" bIns="130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1AC7A9-D8F0-4957-B15C-88D8475B18FF}"/>
              </a:ext>
            </a:extLst>
          </p:cNvPr>
          <p:cNvSpPr/>
          <p:nvPr/>
        </p:nvSpPr>
        <p:spPr>
          <a:xfrm>
            <a:off x="5327798" y="4392916"/>
            <a:ext cx="768091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F2DBE9-1771-4028-B6F9-53F8973626CC}"/>
              </a:ext>
            </a:extLst>
          </p:cNvPr>
          <p:cNvSpPr/>
          <p:nvPr/>
        </p:nvSpPr>
        <p:spPr>
          <a:xfrm>
            <a:off x="2476008" y="924565"/>
            <a:ext cx="4243292" cy="118309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endParaRPr lang="en-US" sz="51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BCE226-C53E-4673-9CFF-E68D878A9BFA}"/>
              </a:ext>
            </a:extLst>
          </p:cNvPr>
          <p:cNvSpPr/>
          <p:nvPr/>
        </p:nvSpPr>
        <p:spPr>
          <a:xfrm>
            <a:off x="2715511" y="1710310"/>
            <a:ext cx="929540" cy="283898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0x00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5CFFD0-48AE-4003-B8B0-977775C1C2E1}"/>
              </a:ext>
            </a:extLst>
          </p:cNvPr>
          <p:cNvSpPr/>
          <p:nvPr/>
        </p:nvSpPr>
        <p:spPr>
          <a:xfrm>
            <a:off x="2716038" y="1007093"/>
            <a:ext cx="929540" cy="35319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sid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FF6069-7381-4ABB-A650-E0FC8F52A7DF}"/>
              </a:ext>
            </a:extLst>
          </p:cNvPr>
          <p:cNvSpPr/>
          <p:nvPr/>
        </p:nvSpPr>
        <p:spPr>
          <a:xfrm>
            <a:off x="3645256" y="1712425"/>
            <a:ext cx="931202" cy="283898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0x04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CD0324-ECC7-4ACB-A0F7-5AFFC67345F9}"/>
              </a:ext>
            </a:extLst>
          </p:cNvPr>
          <p:cNvSpPr/>
          <p:nvPr/>
        </p:nvSpPr>
        <p:spPr>
          <a:xfrm>
            <a:off x="3645321" y="1006658"/>
            <a:ext cx="932866" cy="35319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sid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AF1DE89-C1FA-404E-BEDE-7BF12E398D0A}"/>
              </a:ext>
            </a:extLst>
          </p:cNvPr>
          <p:cNvSpPr/>
          <p:nvPr/>
        </p:nvSpPr>
        <p:spPr>
          <a:xfrm>
            <a:off x="4579021" y="1712944"/>
            <a:ext cx="931202" cy="283647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0x07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BD761D2-33DF-4689-B092-950C38B47699}"/>
              </a:ext>
            </a:extLst>
          </p:cNvPr>
          <p:cNvSpPr/>
          <p:nvPr/>
        </p:nvSpPr>
        <p:spPr>
          <a:xfrm>
            <a:off x="4576663" y="1006658"/>
            <a:ext cx="929540" cy="35319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sid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D5546ED-F27B-402F-807D-338B3BB8478B}"/>
              </a:ext>
            </a:extLst>
          </p:cNvPr>
          <p:cNvSpPr/>
          <p:nvPr/>
        </p:nvSpPr>
        <p:spPr>
          <a:xfrm>
            <a:off x="5507394" y="1713028"/>
            <a:ext cx="931202" cy="283898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0x09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CA550-1308-4737-82CD-0DF06B310A44}"/>
              </a:ext>
            </a:extLst>
          </p:cNvPr>
          <p:cNvSpPr/>
          <p:nvPr/>
        </p:nvSpPr>
        <p:spPr>
          <a:xfrm>
            <a:off x="5507110" y="1009475"/>
            <a:ext cx="929540" cy="348795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sid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6EAC177-D789-4864-90E1-A13E1750B2E6}"/>
              </a:ext>
            </a:extLst>
          </p:cNvPr>
          <p:cNvSpPr/>
          <p:nvPr/>
        </p:nvSpPr>
        <p:spPr>
          <a:xfrm>
            <a:off x="2716038" y="1358270"/>
            <a:ext cx="929540" cy="35562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tid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E78CE3A-4DBB-412C-BAD3-5EC7262F513C}"/>
              </a:ext>
            </a:extLst>
          </p:cNvPr>
          <p:cNvSpPr/>
          <p:nvPr/>
        </p:nvSpPr>
        <p:spPr>
          <a:xfrm>
            <a:off x="3645321" y="1360517"/>
            <a:ext cx="932866" cy="35319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tid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3A50F62-2250-4659-8B22-3C3D5EC689E9}"/>
              </a:ext>
            </a:extLst>
          </p:cNvPr>
          <p:cNvSpPr/>
          <p:nvPr/>
        </p:nvSpPr>
        <p:spPr>
          <a:xfrm>
            <a:off x="4576663" y="1360517"/>
            <a:ext cx="929540" cy="35319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tid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02A22B2-D3DD-495E-B25A-694E9BCBBF6A}"/>
              </a:ext>
            </a:extLst>
          </p:cNvPr>
          <p:cNvSpPr/>
          <p:nvPr/>
        </p:nvSpPr>
        <p:spPr>
          <a:xfrm>
            <a:off x="5507110" y="1359006"/>
            <a:ext cx="929540" cy="354712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tid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775BF44-107A-4447-BC39-90CDB6EAE3F1}"/>
              </a:ext>
            </a:extLst>
          </p:cNvPr>
          <p:cNvSpPr/>
          <p:nvPr/>
        </p:nvSpPr>
        <p:spPr>
          <a:xfrm>
            <a:off x="3031503" y="3950524"/>
            <a:ext cx="774502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6621A30-EBFE-42A1-A09A-7080F9E593A3}"/>
              </a:ext>
            </a:extLst>
          </p:cNvPr>
          <p:cNvSpPr/>
          <p:nvPr/>
        </p:nvSpPr>
        <p:spPr>
          <a:xfrm>
            <a:off x="3805548" y="3950524"/>
            <a:ext cx="756958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30FD00E-EE23-4E1D-8F81-467951827441}"/>
              </a:ext>
            </a:extLst>
          </p:cNvPr>
          <p:cNvSpPr/>
          <p:nvPr/>
        </p:nvSpPr>
        <p:spPr>
          <a:xfrm>
            <a:off x="4563151" y="3950524"/>
            <a:ext cx="768091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6126" tIns="13063" rIns="26126" bIns="130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0x06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BFE42D5-3994-4D02-A95D-7D633F07C1AC}"/>
              </a:ext>
            </a:extLst>
          </p:cNvPr>
          <p:cNvSpPr/>
          <p:nvPr/>
        </p:nvSpPr>
        <p:spPr>
          <a:xfrm>
            <a:off x="5326608" y="3950524"/>
            <a:ext cx="768091" cy="384047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ADAFA49-BDC0-423A-9ECF-FA1CB423C80B}"/>
              </a:ext>
            </a:extLst>
          </p:cNvPr>
          <p:cNvSpPr txBox="1"/>
          <p:nvPr/>
        </p:nvSpPr>
        <p:spPr>
          <a:xfrm>
            <a:off x="4140256" y="615026"/>
            <a:ext cx="868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WARP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3EFF21-5452-41A6-8D6B-237BE35D7F40}"/>
              </a:ext>
            </a:extLst>
          </p:cNvPr>
          <p:cNvSpPr txBox="1"/>
          <p:nvPr/>
        </p:nvSpPr>
        <p:spPr>
          <a:xfrm>
            <a:off x="155483" y="843548"/>
            <a:ext cx="22333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>
                <a:latin typeface="Consolas" panose="020B0609020204030204" pitchFamily="49" charset="0"/>
              </a:rPr>
              <a:t>sid</a:t>
            </a:r>
            <a:r>
              <a:rPr lang="en-US" sz="2100" dirty="0"/>
              <a:t> = </a:t>
            </a:r>
            <a:r>
              <a:rPr lang="en-US" sz="2100" dirty="0" err="1"/>
              <a:t>subwarp</a:t>
            </a:r>
            <a:r>
              <a:rPr lang="en-US" sz="2100" dirty="0"/>
              <a:t> id</a:t>
            </a:r>
          </a:p>
          <a:p>
            <a:r>
              <a:rPr lang="en-US" sz="2100" dirty="0" err="1">
                <a:latin typeface="Consolas" panose="020B0609020204030204" pitchFamily="49" charset="0"/>
              </a:rPr>
              <a:t>tid</a:t>
            </a:r>
            <a:r>
              <a:rPr lang="en-US" sz="2100" dirty="0"/>
              <a:t> = thread id</a:t>
            </a:r>
          </a:p>
        </p:txBody>
      </p:sp>
      <p:sp>
        <p:nvSpPr>
          <p:cNvPr id="81" name="Arrow: Down 80">
            <a:extLst>
              <a:ext uri="{FF2B5EF4-FFF2-40B4-BE49-F238E27FC236}">
                <a16:creationId xmlns:a16="http://schemas.microsoft.com/office/drawing/2014/main" id="{24A4BAA6-B48C-46E5-8E80-AA60AA1ADC20}"/>
              </a:ext>
            </a:extLst>
          </p:cNvPr>
          <p:cNvSpPr/>
          <p:nvPr/>
        </p:nvSpPr>
        <p:spPr>
          <a:xfrm>
            <a:off x="3750169" y="2439938"/>
            <a:ext cx="223412" cy="29324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endParaRPr lang="en-US" sz="57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" name="Arrow: Down 81">
            <a:extLst>
              <a:ext uri="{FF2B5EF4-FFF2-40B4-BE49-F238E27FC236}">
                <a16:creationId xmlns:a16="http://schemas.microsoft.com/office/drawing/2014/main" id="{E883D2C6-1E58-4974-9BC8-74804EF54BC7}"/>
              </a:ext>
            </a:extLst>
          </p:cNvPr>
          <p:cNvSpPr/>
          <p:nvPr/>
        </p:nvSpPr>
        <p:spPr>
          <a:xfrm>
            <a:off x="4209272" y="2439939"/>
            <a:ext cx="223412" cy="29324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endParaRPr lang="en-US" sz="57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3" name="Arrow: Down 82">
            <a:extLst>
              <a:ext uri="{FF2B5EF4-FFF2-40B4-BE49-F238E27FC236}">
                <a16:creationId xmlns:a16="http://schemas.microsoft.com/office/drawing/2014/main" id="{05E6FEC8-8428-4139-84D5-E7215D6CF023}"/>
              </a:ext>
            </a:extLst>
          </p:cNvPr>
          <p:cNvSpPr/>
          <p:nvPr/>
        </p:nvSpPr>
        <p:spPr>
          <a:xfrm>
            <a:off x="5197704" y="2444928"/>
            <a:ext cx="223412" cy="29324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endParaRPr lang="en-US" sz="57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CF28364-50B4-4298-820D-A7AB6A6F03ED}"/>
              </a:ext>
            </a:extLst>
          </p:cNvPr>
          <p:cNvSpPr txBox="1"/>
          <p:nvPr/>
        </p:nvSpPr>
        <p:spPr>
          <a:xfrm>
            <a:off x="912406" y="3117088"/>
            <a:ext cx="203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Block Address # 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2E95B1F-1690-455A-AFF2-11084E7FBB09}"/>
              </a:ext>
            </a:extLst>
          </p:cNvPr>
          <p:cNvSpPr txBox="1"/>
          <p:nvPr/>
        </p:nvSpPr>
        <p:spPr>
          <a:xfrm>
            <a:off x="906277" y="3546867"/>
            <a:ext cx="203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Block Address # 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284D771-508C-4217-B836-0F6F02D352DE}"/>
              </a:ext>
            </a:extLst>
          </p:cNvPr>
          <p:cNvSpPr txBox="1"/>
          <p:nvPr/>
        </p:nvSpPr>
        <p:spPr>
          <a:xfrm>
            <a:off x="908685" y="3965930"/>
            <a:ext cx="203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Block Address # 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97EF170-506D-4D3F-8DE6-E6FEE782BD1C}"/>
              </a:ext>
            </a:extLst>
          </p:cNvPr>
          <p:cNvSpPr txBox="1"/>
          <p:nvPr/>
        </p:nvSpPr>
        <p:spPr>
          <a:xfrm>
            <a:off x="907301" y="4406553"/>
            <a:ext cx="203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Block Address # 2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3800F00-9460-4553-87B0-00E0985D61E0}"/>
              </a:ext>
            </a:extLst>
          </p:cNvPr>
          <p:cNvSpPr/>
          <p:nvPr/>
        </p:nvSpPr>
        <p:spPr>
          <a:xfrm>
            <a:off x="912406" y="3491451"/>
            <a:ext cx="5293929" cy="4190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CCAEB1F9-E83F-4338-B766-DC2D669AB97A}"/>
              </a:ext>
            </a:extLst>
          </p:cNvPr>
          <p:cNvSpPr/>
          <p:nvPr/>
        </p:nvSpPr>
        <p:spPr>
          <a:xfrm>
            <a:off x="926264" y="3939406"/>
            <a:ext cx="5293929" cy="4190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2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43" grpId="0"/>
      <p:bldP spid="27" grpId="0"/>
      <p:bldP spid="81" grpId="0" animBg="1"/>
      <p:bldP spid="82" grpId="0" animBg="1"/>
      <p:bldP spid="83" grpId="0" animBg="1"/>
      <p:bldP spid="32" grpId="0"/>
      <p:bldP spid="84" grpId="0"/>
      <p:bldP spid="85" grpId="0"/>
      <p:bldP spid="86" grpId="0"/>
      <p:bldP spid="37" grpId="0" animBg="1"/>
      <p:bldP spid="8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083C5-B9DE-4273-AC75-1D37E60F1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Memory Access Coalescing in GPUs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4967B-DA3D-4352-AC7E-FE27D15F3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6" name="Slide Number Placeholder 85">
            <a:extLst>
              <a:ext uri="{FF2B5EF4-FFF2-40B4-BE49-F238E27FC236}">
                <a16:creationId xmlns:a16="http://schemas.microsoft.com/office/drawing/2014/main" id="{E809CF83-6591-4DC6-9476-E28424D60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36A-A961-4FA9-B8B8-F964629D4DC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B3DD106-D9E1-4B38-A2E9-E76D67BD036A}"/>
              </a:ext>
            </a:extLst>
          </p:cNvPr>
          <p:cNvSpPr/>
          <p:nvPr/>
        </p:nvSpPr>
        <p:spPr>
          <a:xfrm>
            <a:off x="3438938" y="2394596"/>
            <a:ext cx="2304270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Coalescing Unit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3006C64-EBCF-46B1-917E-2801230840DB}"/>
              </a:ext>
            </a:extLst>
          </p:cNvPr>
          <p:cNvSpPr/>
          <p:nvPr/>
        </p:nvSpPr>
        <p:spPr>
          <a:xfrm>
            <a:off x="3034705" y="3121149"/>
            <a:ext cx="775418" cy="384047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E33EEE1-E0C8-4DF6-BD19-B78F3C6EB659}"/>
              </a:ext>
            </a:extLst>
          </p:cNvPr>
          <p:cNvSpPr/>
          <p:nvPr/>
        </p:nvSpPr>
        <p:spPr>
          <a:xfrm>
            <a:off x="3809023" y="3121149"/>
            <a:ext cx="763832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32157B7-7D67-4AB3-ACDE-79AE6C0516A1}"/>
              </a:ext>
            </a:extLst>
          </p:cNvPr>
          <p:cNvSpPr/>
          <p:nvPr/>
        </p:nvSpPr>
        <p:spPr>
          <a:xfrm>
            <a:off x="4574600" y="3121149"/>
            <a:ext cx="768091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0x02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98F564B-7E2E-4D66-B577-220CF0C86205}"/>
              </a:ext>
            </a:extLst>
          </p:cNvPr>
          <p:cNvSpPr/>
          <p:nvPr/>
        </p:nvSpPr>
        <p:spPr>
          <a:xfrm>
            <a:off x="5338702" y="3121149"/>
            <a:ext cx="768091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0x03</a:t>
            </a:r>
          </a:p>
        </p:txBody>
      </p:sp>
      <p:sp>
        <p:nvSpPr>
          <p:cNvPr id="50" name="Arrow: Down 49">
            <a:extLst>
              <a:ext uri="{FF2B5EF4-FFF2-40B4-BE49-F238E27FC236}">
                <a16:creationId xmlns:a16="http://schemas.microsoft.com/office/drawing/2014/main" id="{B0DD7304-7856-40C6-95CE-9207A7197EF0}"/>
              </a:ext>
            </a:extLst>
          </p:cNvPr>
          <p:cNvSpPr/>
          <p:nvPr/>
        </p:nvSpPr>
        <p:spPr>
          <a:xfrm>
            <a:off x="4350916" y="2088950"/>
            <a:ext cx="473436" cy="29324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endParaRPr lang="en-US" sz="57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F37747D-F028-4294-A019-D7DF4683CC6E}"/>
              </a:ext>
            </a:extLst>
          </p:cNvPr>
          <p:cNvSpPr/>
          <p:nvPr/>
        </p:nvSpPr>
        <p:spPr>
          <a:xfrm>
            <a:off x="3042680" y="4393220"/>
            <a:ext cx="774964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6126" tIns="13063" rIns="26126" bIns="130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0x08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E586744-A14B-4137-8018-F7083B652D22}"/>
              </a:ext>
            </a:extLst>
          </p:cNvPr>
          <p:cNvSpPr/>
          <p:nvPr/>
        </p:nvSpPr>
        <p:spPr>
          <a:xfrm>
            <a:off x="3817000" y="4393220"/>
            <a:ext cx="761861" cy="384047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6126" tIns="13063" rIns="26126" bIns="130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0x09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17FC7AE-4C72-4DBD-B9E0-D1899B6DC757}"/>
              </a:ext>
            </a:extLst>
          </p:cNvPr>
          <p:cNvSpPr/>
          <p:nvPr/>
        </p:nvSpPr>
        <p:spPr>
          <a:xfrm>
            <a:off x="4579504" y="4393220"/>
            <a:ext cx="768091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6126" tIns="13063" rIns="26126" bIns="130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0x0A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942D7EC-A626-4F6F-B6E8-580AA203D335}"/>
              </a:ext>
            </a:extLst>
          </p:cNvPr>
          <p:cNvSpPr/>
          <p:nvPr/>
        </p:nvSpPr>
        <p:spPr>
          <a:xfrm>
            <a:off x="5338975" y="4393220"/>
            <a:ext cx="768091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0x0B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9268F3F-81BA-4F9B-805B-CD7ABE028DF3}"/>
              </a:ext>
            </a:extLst>
          </p:cNvPr>
          <p:cNvSpPr/>
          <p:nvPr/>
        </p:nvSpPr>
        <p:spPr>
          <a:xfrm>
            <a:off x="2487184" y="924869"/>
            <a:ext cx="4243292" cy="118309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endParaRPr lang="en-US" sz="51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EC943A8-3BA0-4720-B4A4-8C39BB9E43CC}"/>
              </a:ext>
            </a:extLst>
          </p:cNvPr>
          <p:cNvSpPr/>
          <p:nvPr/>
        </p:nvSpPr>
        <p:spPr>
          <a:xfrm>
            <a:off x="2726688" y="1710613"/>
            <a:ext cx="929540" cy="283898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0x00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5A9FC85-10A2-4B6C-81D6-D4682779705B}"/>
              </a:ext>
            </a:extLst>
          </p:cNvPr>
          <p:cNvSpPr/>
          <p:nvPr/>
        </p:nvSpPr>
        <p:spPr>
          <a:xfrm>
            <a:off x="2727214" y="1007396"/>
            <a:ext cx="929540" cy="35319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sid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03A6B1A-1367-4688-9127-20EC1DBDF18D}"/>
              </a:ext>
            </a:extLst>
          </p:cNvPr>
          <p:cNvSpPr/>
          <p:nvPr/>
        </p:nvSpPr>
        <p:spPr>
          <a:xfrm>
            <a:off x="3656433" y="1712728"/>
            <a:ext cx="931202" cy="283898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0x04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D48AE38-D796-41F0-8F14-E3E1EC701AB8}"/>
              </a:ext>
            </a:extLst>
          </p:cNvPr>
          <p:cNvSpPr/>
          <p:nvPr/>
        </p:nvSpPr>
        <p:spPr>
          <a:xfrm>
            <a:off x="3656499" y="1006961"/>
            <a:ext cx="932866" cy="35319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sid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0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55AF689-0E21-4D7E-BCB9-4A78ED1FC410}"/>
              </a:ext>
            </a:extLst>
          </p:cNvPr>
          <p:cNvSpPr/>
          <p:nvPr/>
        </p:nvSpPr>
        <p:spPr>
          <a:xfrm>
            <a:off x="4590199" y="1713248"/>
            <a:ext cx="931202" cy="283647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0x07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A625EB9-30C5-4F78-9F4E-8E086D943CF0}"/>
              </a:ext>
            </a:extLst>
          </p:cNvPr>
          <p:cNvSpPr/>
          <p:nvPr/>
        </p:nvSpPr>
        <p:spPr>
          <a:xfrm>
            <a:off x="4587840" y="1006961"/>
            <a:ext cx="929540" cy="35319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sid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0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D4D6444-FFB5-4350-A6C1-2359B88EEB61}"/>
              </a:ext>
            </a:extLst>
          </p:cNvPr>
          <p:cNvSpPr/>
          <p:nvPr/>
        </p:nvSpPr>
        <p:spPr>
          <a:xfrm>
            <a:off x="5518570" y="1713331"/>
            <a:ext cx="931202" cy="283898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0x09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16BA10D-EC71-4342-AF1C-4C3FDDFC77B4}"/>
              </a:ext>
            </a:extLst>
          </p:cNvPr>
          <p:cNvSpPr/>
          <p:nvPr/>
        </p:nvSpPr>
        <p:spPr>
          <a:xfrm>
            <a:off x="5518288" y="1009778"/>
            <a:ext cx="929540" cy="348795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sid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0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43BFAAF1-9720-4341-B8C6-E318AA5F1A44}"/>
              </a:ext>
            </a:extLst>
          </p:cNvPr>
          <p:cNvSpPr/>
          <p:nvPr/>
        </p:nvSpPr>
        <p:spPr>
          <a:xfrm>
            <a:off x="2526412" y="951361"/>
            <a:ext cx="4081475" cy="110955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endParaRPr lang="en-US" sz="57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B3D93C3-E10A-4799-8CA2-DD6D0D64501A}"/>
              </a:ext>
            </a:extLst>
          </p:cNvPr>
          <p:cNvSpPr/>
          <p:nvPr/>
        </p:nvSpPr>
        <p:spPr>
          <a:xfrm>
            <a:off x="2727214" y="1358573"/>
            <a:ext cx="929540" cy="35562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tid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0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0E3BDD6-6420-4275-8199-2B7EC3CFCA70}"/>
              </a:ext>
            </a:extLst>
          </p:cNvPr>
          <p:cNvSpPr/>
          <p:nvPr/>
        </p:nvSpPr>
        <p:spPr>
          <a:xfrm>
            <a:off x="3656499" y="1360822"/>
            <a:ext cx="932866" cy="35319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tid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1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E1893A1-83D0-4246-B128-934D07CFFEFE}"/>
              </a:ext>
            </a:extLst>
          </p:cNvPr>
          <p:cNvSpPr/>
          <p:nvPr/>
        </p:nvSpPr>
        <p:spPr>
          <a:xfrm>
            <a:off x="4587840" y="1360822"/>
            <a:ext cx="929540" cy="35319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tid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2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ECFAA92-54B5-4CBA-99B9-204B96760883}"/>
              </a:ext>
            </a:extLst>
          </p:cNvPr>
          <p:cNvSpPr/>
          <p:nvPr/>
        </p:nvSpPr>
        <p:spPr>
          <a:xfrm>
            <a:off x="5518288" y="1359309"/>
            <a:ext cx="929540" cy="354712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tid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3</a:t>
            </a:r>
          </a:p>
        </p:txBody>
      </p:sp>
      <p:sp>
        <p:nvSpPr>
          <p:cNvPr id="73" name="Arrow: Down 72">
            <a:extLst>
              <a:ext uri="{FF2B5EF4-FFF2-40B4-BE49-F238E27FC236}">
                <a16:creationId xmlns:a16="http://schemas.microsoft.com/office/drawing/2014/main" id="{FD3B840B-FED3-43B9-9024-8486E527E741}"/>
              </a:ext>
            </a:extLst>
          </p:cNvPr>
          <p:cNvSpPr/>
          <p:nvPr/>
        </p:nvSpPr>
        <p:spPr>
          <a:xfrm>
            <a:off x="4330430" y="2780550"/>
            <a:ext cx="473436" cy="28269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endParaRPr lang="en-US" sz="57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9B6E50D-5DE4-443D-A57E-D7F1746F1F69}"/>
              </a:ext>
            </a:extLst>
          </p:cNvPr>
          <p:cNvSpPr/>
          <p:nvPr/>
        </p:nvSpPr>
        <p:spPr>
          <a:xfrm>
            <a:off x="3042680" y="3777605"/>
            <a:ext cx="774502" cy="384047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0x04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E3D1612-1FF3-4D07-8AB7-E85F68E8EDC5}"/>
              </a:ext>
            </a:extLst>
          </p:cNvPr>
          <p:cNvSpPr/>
          <p:nvPr/>
        </p:nvSpPr>
        <p:spPr>
          <a:xfrm>
            <a:off x="3816726" y="3777605"/>
            <a:ext cx="756958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0x05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32EF286-0DD2-4F67-9791-4F5AF8F580B0}"/>
              </a:ext>
            </a:extLst>
          </p:cNvPr>
          <p:cNvSpPr/>
          <p:nvPr/>
        </p:nvSpPr>
        <p:spPr>
          <a:xfrm>
            <a:off x="4574328" y="3777605"/>
            <a:ext cx="768091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6126" tIns="13063" rIns="26126" bIns="130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0x06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FD64678-6FAE-47C2-BFE8-7A9CB9764778}"/>
              </a:ext>
            </a:extLst>
          </p:cNvPr>
          <p:cNvSpPr/>
          <p:nvPr/>
        </p:nvSpPr>
        <p:spPr>
          <a:xfrm>
            <a:off x="5337785" y="3777605"/>
            <a:ext cx="768091" cy="384047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0x07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CADF7BC-EE60-4FE4-9DDF-4A264248DAA9}"/>
              </a:ext>
            </a:extLst>
          </p:cNvPr>
          <p:cNvSpPr txBox="1"/>
          <p:nvPr/>
        </p:nvSpPr>
        <p:spPr>
          <a:xfrm>
            <a:off x="4140520" y="621604"/>
            <a:ext cx="868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WARP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B9EBD04-D4BD-4713-9760-4410A5778693}"/>
              </a:ext>
            </a:extLst>
          </p:cNvPr>
          <p:cNvSpPr txBox="1"/>
          <p:nvPr/>
        </p:nvSpPr>
        <p:spPr>
          <a:xfrm>
            <a:off x="5916159" y="2048720"/>
            <a:ext cx="1343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SUBWARP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863540B-871B-4249-A39D-ECA67F8808BF}"/>
              </a:ext>
            </a:extLst>
          </p:cNvPr>
          <p:cNvSpPr txBox="1"/>
          <p:nvPr/>
        </p:nvSpPr>
        <p:spPr>
          <a:xfrm>
            <a:off x="155483" y="843548"/>
            <a:ext cx="22333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>
                <a:latin typeface="Consolas" panose="020B0609020204030204" pitchFamily="49" charset="0"/>
              </a:rPr>
              <a:t>sid</a:t>
            </a:r>
            <a:r>
              <a:rPr lang="en-US" sz="2100" dirty="0"/>
              <a:t> = </a:t>
            </a:r>
            <a:r>
              <a:rPr lang="en-US" sz="2100" dirty="0" err="1"/>
              <a:t>subwarp</a:t>
            </a:r>
            <a:r>
              <a:rPr lang="en-US" sz="2100" dirty="0"/>
              <a:t> id</a:t>
            </a:r>
          </a:p>
          <a:p>
            <a:r>
              <a:rPr lang="en-US" sz="2100" dirty="0" err="1">
                <a:latin typeface="Consolas" panose="020B0609020204030204" pitchFamily="49" charset="0"/>
              </a:rPr>
              <a:t>tid</a:t>
            </a:r>
            <a:r>
              <a:rPr lang="en-US" sz="2100" dirty="0"/>
              <a:t> = thread id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FC037E5-0364-46C6-999A-0625EBC9D833}"/>
              </a:ext>
            </a:extLst>
          </p:cNvPr>
          <p:cNvSpPr/>
          <p:nvPr/>
        </p:nvSpPr>
        <p:spPr>
          <a:xfrm>
            <a:off x="912406" y="3730643"/>
            <a:ext cx="5293929" cy="46619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9E47514-583D-49D9-BBCD-7041A57515E4}"/>
              </a:ext>
            </a:extLst>
          </p:cNvPr>
          <p:cNvSpPr txBox="1"/>
          <p:nvPr/>
        </p:nvSpPr>
        <p:spPr>
          <a:xfrm>
            <a:off x="912406" y="3117088"/>
            <a:ext cx="203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Block Address # 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323D570-8E71-4235-AD64-F71F7B67071F}"/>
              </a:ext>
            </a:extLst>
          </p:cNvPr>
          <p:cNvSpPr txBox="1"/>
          <p:nvPr/>
        </p:nvSpPr>
        <p:spPr>
          <a:xfrm>
            <a:off x="908685" y="3818152"/>
            <a:ext cx="203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Block Address # 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C073CAB-7A72-4474-A9D4-B691A15A996E}"/>
              </a:ext>
            </a:extLst>
          </p:cNvPr>
          <p:cNvSpPr txBox="1"/>
          <p:nvPr/>
        </p:nvSpPr>
        <p:spPr>
          <a:xfrm>
            <a:off x="907301" y="4406553"/>
            <a:ext cx="203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Block Address # 2</a:t>
            </a:r>
          </a:p>
        </p:txBody>
      </p:sp>
    </p:spTree>
    <p:extLst>
      <p:ext uri="{BB962C8B-B14F-4D97-AF65-F5344CB8AC3E}">
        <p14:creationId xmlns:p14="http://schemas.microsoft.com/office/powerpoint/2010/main" val="329327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5" grpId="0" animBg="1"/>
      <p:bldP spid="56" grpId="0" animBg="1"/>
      <p:bldP spid="57" grpId="0" animBg="1"/>
      <p:bldP spid="58" grpId="0" animBg="1"/>
      <p:bldP spid="68" grpId="0" animBg="1"/>
      <p:bldP spid="73" grpId="0" animBg="1"/>
      <p:bldP spid="78" grpId="0" animBg="1"/>
      <p:bldP spid="79" grpId="0" animBg="1"/>
      <p:bldP spid="80" grpId="0" animBg="1"/>
      <p:bldP spid="81" grpId="0" animBg="1"/>
      <p:bldP spid="85" grpId="0"/>
      <p:bldP spid="39" grpId="0" animBg="1"/>
      <p:bldP spid="40" grpId="0"/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A1778-1157-4D3E-B4BC-66182259E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DFE7-8B23-4E9B-AF0E-7F39971CD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sz="2400" dirty="0"/>
              <a:t>Background</a:t>
            </a:r>
          </a:p>
          <a:p>
            <a:pPr lvl="1"/>
            <a:r>
              <a:rPr lang="en-US" sz="2100" dirty="0"/>
              <a:t>Memory Access Coalescing in GPU</a:t>
            </a:r>
          </a:p>
          <a:p>
            <a:pPr lvl="1"/>
            <a:r>
              <a:rPr lang="en-US" sz="2100" dirty="0">
                <a:solidFill>
                  <a:srgbClr val="FF0000"/>
                </a:solidFill>
              </a:rPr>
              <a:t>Baseline Correlation Timing Attack on GPU</a:t>
            </a:r>
          </a:p>
          <a:p>
            <a:r>
              <a:rPr lang="en-US" sz="2400" dirty="0" err="1">
                <a:solidFill>
                  <a:schemeClr val="bg1">
                    <a:lumMod val="75000"/>
                  </a:schemeClr>
                </a:solidFill>
              </a:rPr>
              <a:t>RCoal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Security Schemes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Evaluation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en-US" sz="2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C7DB9-4332-4CFD-87B4-F49304D15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35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65627-7F41-44C0-ACA5-6FC7C61A7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AES implementation on GPU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50D3E-B594-476B-83B3-11F883F71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Symmetric Encryption with 128-bit key and 10 rounds.</a:t>
            </a:r>
          </a:p>
          <a:p>
            <a:r>
              <a:rPr lang="en-US" sz="2800" dirty="0"/>
              <a:t>S-box implementation involves table lookups.</a:t>
            </a:r>
          </a:p>
          <a:p>
            <a:r>
              <a:rPr lang="en-US" sz="2800" dirty="0"/>
              <a:t>[Jiang/Fei/</a:t>
            </a:r>
            <a:r>
              <a:rPr lang="en-US" sz="2800" dirty="0" err="1"/>
              <a:t>Kaeli</a:t>
            </a:r>
            <a:r>
              <a:rPr lang="en-US" sz="2800" dirty="0"/>
              <a:t>, HPCA’16] demonstrated that the </a:t>
            </a:r>
            <a:r>
              <a:rPr lang="en-US" sz="2800" dirty="0">
                <a:solidFill>
                  <a:srgbClr val="FF0000"/>
                </a:solidFill>
              </a:rPr>
              <a:t>last round is vulnerable</a:t>
            </a:r>
            <a:r>
              <a:rPr lang="en-US" sz="2800" dirty="0"/>
              <a:t>.</a:t>
            </a:r>
          </a:p>
          <a:p>
            <a:pPr marL="342892" lvl="2" indent="0">
              <a:spcBef>
                <a:spcPts val="750"/>
              </a:spcBef>
              <a:buNone/>
            </a:pPr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8DF019-B731-46B8-B7FF-4E762BB58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36A-A961-4FA9-B8B8-F964629D4DC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58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65627-7F41-44C0-ACA5-6FC7C61A7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AES implementation on GPU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D50D3E-B594-476B-83B3-11F883F715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Symmetric Encryption with 128-bit key and 10 rounds.</a:t>
                </a:r>
              </a:p>
              <a:p>
                <a:r>
                  <a:rPr lang="en-US" dirty="0"/>
                  <a:t>S-box implementation involves table lookups.</a:t>
                </a:r>
              </a:p>
              <a:p>
                <a:r>
                  <a:rPr lang="en-US" dirty="0"/>
                  <a:t>[Jiang+, HPCA’2016] demonstrated that the </a:t>
                </a:r>
                <a:r>
                  <a:rPr lang="en-US" dirty="0">
                    <a:solidFill>
                      <a:srgbClr val="FF0000"/>
                    </a:solidFill>
                  </a:rPr>
                  <a:t>last round is vulnerable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Last round on GPU</a:t>
                </a:r>
              </a:p>
              <a:p>
                <a:pPr marL="342892" lvl="2" indent="0">
                  <a:spcBef>
                    <a:spcPts val="750"/>
                  </a:spcBef>
                  <a:buNone/>
                </a:pPr>
                <a:r>
                  <a:rPr lang="en-US" sz="1800" dirty="0"/>
                  <a:t>				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𝑡𝑖𝑑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𝑡𝑖𝑑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⊕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892" lvl="2" indent="0">
                  <a:spcBef>
                    <a:spcPts val="750"/>
                  </a:spcBef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D50D3E-B594-476B-83B3-11F883F715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69" t="-3431" r="-1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8DF019-B731-46B8-B7FF-4E762BB58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36A-A961-4FA9-B8B8-F964629D4DC8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31A1AD0-4F9B-431C-AEAE-2561899DBDA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03630" y="3161520"/>
          <a:ext cx="7008821" cy="1988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8607">
                  <a:extLst>
                    <a:ext uri="{9D8B030D-6E8A-4147-A177-3AD203B41FA5}">
                      <a16:colId xmlns:a16="http://schemas.microsoft.com/office/drawing/2014/main" val="1796437120"/>
                    </a:ext>
                  </a:extLst>
                </a:gridCol>
                <a:gridCol w="6350214">
                  <a:extLst>
                    <a:ext uri="{9D8B030D-6E8A-4147-A177-3AD203B41FA5}">
                      <a16:colId xmlns:a16="http://schemas.microsoft.com/office/drawing/2014/main" val="3408801237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i="1" dirty="0" err="1"/>
                        <a:t>c</a:t>
                      </a:r>
                      <a:r>
                        <a:rPr lang="en-US" sz="1800" i="1" baseline="-25000" dirty="0" err="1"/>
                        <a:t>j</a:t>
                      </a:r>
                      <a:r>
                        <a:rPr lang="en-US" sz="1800" dirty="0"/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= </a:t>
                      </a:r>
                      <a:r>
                        <a:rPr lang="en-US" sz="1800" dirty="0" err="1"/>
                        <a:t>j</a:t>
                      </a:r>
                      <a:r>
                        <a:rPr lang="en-US" sz="1800" baseline="30000" dirty="0" err="1"/>
                        <a:t>th</a:t>
                      </a:r>
                      <a:r>
                        <a:rPr lang="en-US" sz="1800" dirty="0"/>
                        <a:t> column of the ciphertext (output of the round)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598820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i="1" dirty="0" err="1"/>
                        <a:t>tid</a:t>
                      </a:r>
                      <a:r>
                        <a:rPr lang="en-US" sz="1800" i="1" dirty="0"/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= thread id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33181928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sz="1800" i="1" dirty="0" err="1"/>
                        <a:t>t</a:t>
                      </a:r>
                      <a:r>
                        <a:rPr lang="en-US" sz="1800" i="1" baseline="-25000" dirty="0" err="1"/>
                        <a:t>i</a:t>
                      </a:r>
                      <a:endParaRPr lang="en-US" sz="18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= </a:t>
                      </a:r>
                      <a:r>
                        <a:rPr lang="en-US" sz="1800" dirty="0" err="1"/>
                        <a:t>i</a:t>
                      </a:r>
                      <a:r>
                        <a:rPr lang="en-US" sz="1800" baseline="30000" dirty="0" err="1"/>
                        <a:t>th</a:t>
                      </a:r>
                      <a:r>
                        <a:rPr lang="en-US" sz="1800" dirty="0"/>
                        <a:t> column of the input text to the last round (input to the round)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1629001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i="1" dirty="0" err="1"/>
                        <a:t>k</a:t>
                      </a:r>
                      <a:r>
                        <a:rPr lang="en-US" sz="1800" i="1" baseline="-25000" dirty="0" err="1"/>
                        <a:t>j</a:t>
                      </a:r>
                      <a:endParaRPr lang="en-US" sz="18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= </a:t>
                      </a:r>
                      <a:r>
                        <a:rPr lang="en-US" sz="1800" dirty="0" err="1"/>
                        <a:t>j</a:t>
                      </a:r>
                      <a:r>
                        <a:rPr lang="en-US" sz="1800" baseline="30000" dirty="0" err="1"/>
                        <a:t>th</a:t>
                      </a:r>
                      <a:r>
                        <a:rPr lang="en-US" sz="1800" dirty="0"/>
                        <a:t> key byte of AES key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11079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i="1" dirty="0"/>
                        <a:t>T</a:t>
                      </a:r>
                      <a:r>
                        <a:rPr lang="en-US" sz="1800" i="1" baseline="-25000" dirty="0"/>
                        <a:t>4</a:t>
                      </a:r>
                      <a:r>
                        <a:rPr lang="en-US" sz="1800" i="1" dirty="0"/>
                        <a:t>[]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= Table look-up operation (generates memory access)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87973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88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64C97-4AD4-489E-9902-559CF3941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25" y="7515"/>
            <a:ext cx="8931349" cy="857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b="1" dirty="0"/>
              <a:t>AES implementation on GPU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78A9ED3-9A05-4219-ACDF-42516C8C9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Last round on GPU</a:t>
            </a:r>
          </a:p>
          <a:p>
            <a:pPr marL="342892" lvl="2" indent="0">
              <a:spcBef>
                <a:spcPts val="750"/>
              </a:spcBef>
              <a:buNone/>
            </a:pPr>
            <a:r>
              <a:rPr lang="en-US" sz="1800" dirty="0"/>
              <a:t>				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3D4CF-D4D4-44D6-9866-53216F8A2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36A-A961-4FA9-B8B8-F964629D4DC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E7FA81-83A6-48D4-A422-645630691002}"/>
              </a:ext>
            </a:extLst>
          </p:cNvPr>
          <p:cNvSpPr/>
          <p:nvPr/>
        </p:nvSpPr>
        <p:spPr>
          <a:xfrm>
            <a:off x="3803909" y="1592723"/>
            <a:ext cx="5088597" cy="3040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9515E68-45C3-4575-9B96-1BC4E30FF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1549" y="1599170"/>
            <a:ext cx="5080958" cy="307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c7 58 </a:t>
            </a:r>
            <a:r>
              <a:rPr lang="en-US" altLang="en-US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ee</a:t>
            </a:r>
            <a:r>
              <a:rPr lang="en-US" alt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66 57 29 </a:t>
            </a:r>
            <a:r>
              <a:rPr lang="en-US" altLang="en-US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af</a:t>
            </a:r>
            <a:r>
              <a:rPr lang="en-US" alt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ab 8b </a:t>
            </a:r>
            <a:r>
              <a:rPr lang="en-US" altLang="en-US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fd</a:t>
            </a:r>
            <a:r>
              <a:rPr lang="en-US" alt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76 4e e7 5b </a:t>
            </a:r>
            <a:r>
              <a:rPr lang="en-US" altLang="en-US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df</a:t>
            </a:r>
            <a:r>
              <a:rPr lang="en-US" alt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05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1500" dirty="0">
                <a:latin typeface="Consolas" panose="020B0609020204030204" pitchFamily="49" charset="0"/>
              </a:rPr>
              <a:t>f7 92 2f b7 a6 01 6a 5c 2c b7 72 87 77 60 cd e8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en-US" sz="1500" dirty="0">
              <a:latin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1500" dirty="0">
                <a:latin typeface="Consolas" panose="020B0609020204030204" pitchFamily="49" charset="0"/>
              </a:rPr>
              <a:t>                    . . 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en-US" sz="1500" dirty="0">
              <a:latin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en-US" sz="1500" dirty="0">
              <a:latin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1500" dirty="0">
                <a:latin typeface="Consolas" panose="020B0609020204030204" pitchFamily="49" charset="0"/>
              </a:rPr>
              <a:t>2e 7d bb 49 22 58 22 cd 3d 19 0b ec 64 a6 a9 d4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 dirty="0">
                <a:latin typeface="Consolas" panose="020B0609020204030204" pitchFamily="49" charset="0"/>
              </a:rPr>
              <a:t>bb 17 89 88 4f d2 a8 9f 1b 7a 4d c4 c8 73 27 c6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500" dirty="0">
              <a:latin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 dirty="0">
                <a:latin typeface="Consolas" panose="020B0609020204030204" pitchFamily="49" charset="0"/>
              </a:rPr>
              <a:t>                    . . 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500" dirty="0">
              <a:latin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1500" dirty="0">
                <a:latin typeface="Consolas" panose="020B0609020204030204" pitchFamily="49" charset="0"/>
              </a:rPr>
              <a:t>1d 84 26 a6 bd 41 f1 b3 5e bc 50 21 e1 4c c3 79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1500" dirty="0">
                <a:latin typeface="Consolas" panose="020B0609020204030204" pitchFamily="49" charset="0"/>
              </a:rPr>
              <a:t>91 9b a7 58 b2 46 a1 b0 e6 b3 01 b5 14 cd 10 d9</a:t>
            </a:r>
            <a:endParaRPr lang="en-US" altLang="en-US" sz="1500" dirty="0">
              <a:latin typeface="Consolas" panose="020B060902020403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5B382F-ECE8-4F61-B801-7A75544FC2CC}"/>
              </a:ext>
            </a:extLst>
          </p:cNvPr>
          <p:cNvSpPr/>
          <p:nvPr/>
        </p:nvSpPr>
        <p:spPr>
          <a:xfrm>
            <a:off x="3803909" y="1081930"/>
            <a:ext cx="5088597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59 fc e4 34 18 b7 84 61 1a 96 15 5e 36 b8 49 32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90B828C-5E39-4761-B1B6-7837E7D0677D}"/>
              </a:ext>
            </a:extLst>
          </p:cNvPr>
          <p:cNvSpPr/>
          <p:nvPr/>
        </p:nvSpPr>
        <p:spPr>
          <a:xfrm>
            <a:off x="5420152" y="984090"/>
            <a:ext cx="288035" cy="480057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3FC96C-B594-4E21-8CB8-44D1E2F09DC3}"/>
              </a:ext>
            </a:extLst>
          </p:cNvPr>
          <p:cNvSpPr/>
          <p:nvPr/>
        </p:nvSpPr>
        <p:spPr>
          <a:xfrm>
            <a:off x="6331509" y="1480480"/>
            <a:ext cx="352738" cy="324825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1A9E3A-8BAC-4910-9F57-6CA48DD4F210}"/>
              </a:ext>
            </a:extLst>
          </p:cNvPr>
          <p:cNvSpPr txBox="1"/>
          <p:nvPr/>
        </p:nvSpPr>
        <p:spPr>
          <a:xfrm>
            <a:off x="5655797" y="698869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j</a:t>
            </a:r>
            <a:r>
              <a:rPr lang="en-US" sz="1600" baseline="30000" dirty="0" err="1">
                <a:solidFill>
                  <a:srgbClr val="FF0000"/>
                </a:solidFill>
              </a:rPr>
              <a:t>th</a:t>
            </a:r>
            <a:r>
              <a:rPr lang="en-US" sz="1600" dirty="0">
                <a:solidFill>
                  <a:srgbClr val="FF0000"/>
                </a:solidFill>
              </a:rPr>
              <a:t> key byte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BAA603-89C4-4311-804D-4B045311CD4F}"/>
              </a:ext>
            </a:extLst>
          </p:cNvPr>
          <p:cNvSpPr txBox="1"/>
          <p:nvPr/>
        </p:nvSpPr>
        <p:spPr>
          <a:xfrm>
            <a:off x="6657687" y="4587824"/>
            <a:ext cx="1061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i</a:t>
            </a:r>
            <a:r>
              <a:rPr lang="en-US" sz="1600" baseline="30000" dirty="0" err="1">
                <a:solidFill>
                  <a:srgbClr val="FF0000"/>
                </a:solidFill>
              </a:rPr>
              <a:t>th</a:t>
            </a:r>
            <a:r>
              <a:rPr lang="en-US" sz="1600" dirty="0">
                <a:solidFill>
                  <a:srgbClr val="FF0000"/>
                </a:solidFill>
              </a:rPr>
              <a:t> column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D9CF511-79F8-4084-AFDB-72DE5D8B7A48}"/>
                  </a:ext>
                </a:extLst>
              </p:cNvPr>
              <p:cNvSpPr/>
              <p:nvPr/>
            </p:nvSpPr>
            <p:spPr>
              <a:xfrm>
                <a:off x="313071" y="1419615"/>
                <a:ext cx="2703817" cy="482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𝑡𝑖𝑑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𝑡𝑖𝑑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] ⊕ 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D9CF511-79F8-4084-AFDB-72DE5D8B7A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71" y="1419615"/>
                <a:ext cx="2703817" cy="482696"/>
              </a:xfrm>
              <a:prstGeom prst="rect">
                <a:avLst/>
              </a:prstGeom>
              <a:blipFill>
                <a:blip r:embed="rId2"/>
                <a:stretch>
                  <a:fillRect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B2DF6DE-FC9D-497A-BCD1-F07129A54620}"/>
              </a:ext>
            </a:extLst>
          </p:cNvPr>
          <p:cNvSpPr txBox="1"/>
          <p:nvPr/>
        </p:nvSpPr>
        <p:spPr>
          <a:xfrm>
            <a:off x="3377042" y="67981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AES Key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E47DA4-EA7D-41F4-B2B2-CF21AB5123AC}"/>
              </a:ext>
            </a:extLst>
          </p:cNvPr>
          <p:cNvSpPr txBox="1"/>
          <p:nvPr/>
        </p:nvSpPr>
        <p:spPr>
          <a:xfrm>
            <a:off x="1444906" y="3516513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to the last round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DA4A76C-31AA-4C86-9689-EFB171A78E8B}"/>
              </a:ext>
            </a:extLst>
          </p:cNvPr>
          <p:cNvSpPr/>
          <p:nvPr/>
        </p:nvSpPr>
        <p:spPr>
          <a:xfrm>
            <a:off x="2474605" y="1419616"/>
            <a:ext cx="576067" cy="4595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505F627-CFBD-4A54-9F40-68853A8D2368}"/>
              </a:ext>
            </a:extLst>
          </p:cNvPr>
          <p:cNvSpPr/>
          <p:nvPr/>
        </p:nvSpPr>
        <p:spPr>
          <a:xfrm>
            <a:off x="1521298" y="1425296"/>
            <a:ext cx="576067" cy="4595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83CF7C1-1F68-4076-B4AF-79A918015DFE}"/>
              </a:ext>
            </a:extLst>
          </p:cNvPr>
          <p:cNvSpPr/>
          <p:nvPr/>
        </p:nvSpPr>
        <p:spPr>
          <a:xfrm>
            <a:off x="251493" y="2688221"/>
            <a:ext cx="1786652" cy="4595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tid</a:t>
            </a:r>
            <a:r>
              <a:rPr lang="en-US" dirty="0">
                <a:solidFill>
                  <a:schemeClr val="tx1"/>
                </a:solidFill>
              </a:rPr>
              <a:t> = thread id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A163E38-C0E9-47D4-834E-F8C428483894}"/>
              </a:ext>
            </a:extLst>
          </p:cNvPr>
          <p:cNvSpPr/>
          <p:nvPr/>
        </p:nvSpPr>
        <p:spPr>
          <a:xfrm>
            <a:off x="251493" y="1985240"/>
            <a:ext cx="3107373" cy="5865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c</a:t>
            </a:r>
            <a:r>
              <a:rPr lang="en-US" baseline="-25000" dirty="0" err="1">
                <a:solidFill>
                  <a:schemeClr val="tx1"/>
                </a:solidFill>
                <a:latin typeface="Consolas" panose="020B0609020204030204" pitchFamily="49" charset="0"/>
              </a:rPr>
              <a:t>j</a:t>
            </a:r>
            <a:r>
              <a:rPr lang="en-US" baseline="30000" dirty="0" err="1">
                <a:solidFill>
                  <a:schemeClr val="tx1"/>
                </a:solidFill>
                <a:latin typeface="Consolas" panose="020B0609020204030204" pitchFamily="49" charset="0"/>
              </a:rPr>
              <a:t>tid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dirty="0" err="1">
                <a:solidFill>
                  <a:schemeClr val="tx1"/>
                </a:solidFill>
              </a:rPr>
              <a:t>j</a:t>
            </a:r>
            <a:r>
              <a:rPr lang="en-US" baseline="30000" dirty="0" err="1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column of ciphertext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C336BE7-E8CA-487A-8B40-36D2EC6B2552}"/>
              </a:ext>
            </a:extLst>
          </p:cNvPr>
          <p:cNvSpPr/>
          <p:nvPr/>
        </p:nvSpPr>
        <p:spPr>
          <a:xfrm>
            <a:off x="388963" y="1419616"/>
            <a:ext cx="576067" cy="4595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B0B52B-6F91-4387-844A-714188D6E0AB}"/>
              </a:ext>
            </a:extLst>
          </p:cNvPr>
          <p:cNvSpPr/>
          <p:nvPr/>
        </p:nvSpPr>
        <p:spPr>
          <a:xfrm>
            <a:off x="3806285" y="1024090"/>
            <a:ext cx="5088597" cy="41008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3375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 animBg="1"/>
      <p:bldP spid="11" grpId="0" animBg="1"/>
      <p:bldP spid="12" grpId="0" animBg="1"/>
      <p:bldP spid="13" grpId="0"/>
      <p:bldP spid="14" grpId="0"/>
      <p:bldP spid="3" grpId="0"/>
      <p:bldP spid="7" grpId="0"/>
      <p:bldP spid="16" grpId="0"/>
      <p:bldP spid="9" grpId="0" animBg="1"/>
      <p:bldP spid="9" grpId="1" animBg="1"/>
      <p:bldP spid="17" grpId="0" animBg="1"/>
      <p:bldP spid="17" grpId="1" animBg="1"/>
      <p:bldP spid="18" grpId="0" animBg="1"/>
      <p:bldP spid="19" grpId="0" animBg="1"/>
      <p:bldP spid="20" grpId="0" animBg="1"/>
      <p:bldP spid="20" grpId="1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64C97-4AD4-489E-9902-559CF3941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AES implementation on GPU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78A9ED3-9A05-4219-ACDF-42516C8C9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round on GPU</a:t>
            </a:r>
          </a:p>
          <a:p>
            <a:pPr marL="342892" lvl="2" indent="0">
              <a:spcBef>
                <a:spcPts val="750"/>
              </a:spcBef>
              <a:buNone/>
            </a:pPr>
            <a:r>
              <a:rPr lang="en-US" sz="1800" dirty="0"/>
              <a:t>				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3D4CF-D4D4-44D6-9866-53216F8A2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36A-A961-4FA9-B8B8-F964629D4DC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E7FA81-83A6-48D4-A422-645630691002}"/>
              </a:ext>
            </a:extLst>
          </p:cNvPr>
          <p:cNvSpPr/>
          <p:nvPr/>
        </p:nvSpPr>
        <p:spPr>
          <a:xfrm>
            <a:off x="3803909" y="1355359"/>
            <a:ext cx="5088597" cy="32773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9515E68-45C3-4575-9B96-1BC4E30FF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1549" y="1377706"/>
            <a:ext cx="5080958" cy="307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c7 58 </a:t>
            </a:r>
            <a:r>
              <a:rPr lang="en-US" altLang="en-US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ee</a:t>
            </a:r>
            <a:r>
              <a:rPr lang="en-US" alt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66 57 29 </a:t>
            </a:r>
            <a:r>
              <a:rPr lang="en-US" altLang="en-US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af</a:t>
            </a:r>
            <a:r>
              <a:rPr lang="en-US" alt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ab 8b </a:t>
            </a:r>
            <a:r>
              <a:rPr lang="en-US" altLang="en-US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fd</a:t>
            </a:r>
            <a:r>
              <a:rPr lang="en-US" alt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76 4e e7 5b </a:t>
            </a:r>
            <a:r>
              <a:rPr lang="en-US" altLang="en-US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df</a:t>
            </a:r>
            <a:r>
              <a:rPr lang="en-US" alt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05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1500" dirty="0">
                <a:latin typeface="Consolas" panose="020B0609020204030204" pitchFamily="49" charset="0"/>
              </a:rPr>
              <a:t>f7 92 2f b7 a6 01 6a 5c 2c b7 72 87 77 60 cd e8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en-US" sz="1500" dirty="0">
              <a:latin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1500" dirty="0">
                <a:latin typeface="Consolas" panose="020B0609020204030204" pitchFamily="49" charset="0"/>
              </a:rPr>
              <a:t>                    . . 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en-US" sz="1500" dirty="0">
              <a:latin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en-US" sz="1500" dirty="0">
              <a:latin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1500" dirty="0">
                <a:latin typeface="Consolas" panose="020B0609020204030204" pitchFamily="49" charset="0"/>
              </a:rPr>
              <a:t>2e 7d bb 49 22 58 22 cd 3d 19 0b ec 64 a6 a9 d4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 dirty="0">
                <a:latin typeface="Consolas" panose="020B0609020204030204" pitchFamily="49" charset="0"/>
              </a:rPr>
              <a:t>bb 17 89 88 4f d2 a8 9f 1b 7a 4d c4 c8 73 27 c6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500" dirty="0">
              <a:latin typeface="Consolas" panose="020B06090202040302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00" dirty="0">
                <a:latin typeface="Consolas" panose="020B0609020204030204" pitchFamily="49" charset="0"/>
              </a:rPr>
              <a:t>                    . . 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500" dirty="0">
              <a:latin typeface="Consolas" panose="020B0609020204030204" pitchFamily="49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1500" dirty="0">
                <a:latin typeface="Consolas" panose="020B0609020204030204" pitchFamily="49" charset="0"/>
              </a:rPr>
              <a:t>1d 84 26 a6 bd 41 f1 b3 5e bc 50 21 e1 4c c3 79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en-US" sz="1500" dirty="0">
                <a:latin typeface="Consolas" panose="020B0609020204030204" pitchFamily="49" charset="0"/>
              </a:rPr>
              <a:t>91 9b a7 58 b2 46 a1 b0 e6 b3 01 b5 14 cd 10 d9</a:t>
            </a:r>
            <a:endParaRPr lang="en-US" altLang="en-US" sz="1500" dirty="0">
              <a:latin typeface="Consolas" panose="020B060902020403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5B382F-ECE8-4F61-B801-7A75544FC2CC}"/>
              </a:ext>
            </a:extLst>
          </p:cNvPr>
          <p:cNvSpPr/>
          <p:nvPr/>
        </p:nvSpPr>
        <p:spPr>
          <a:xfrm>
            <a:off x="3803909" y="623497"/>
            <a:ext cx="5088597" cy="3840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rgbClr val="FF0000"/>
                </a:solidFill>
                <a:latin typeface="Consolas" panose="020B0609020204030204" pitchFamily="49" charset="0"/>
              </a:rPr>
              <a:t>59 fc e4 34 18 b7 84 61 1a 96 15 5e 36 b8 49 32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90B828C-5E39-4761-B1B6-7837E7D0677D}"/>
              </a:ext>
            </a:extLst>
          </p:cNvPr>
          <p:cNvSpPr/>
          <p:nvPr/>
        </p:nvSpPr>
        <p:spPr>
          <a:xfrm>
            <a:off x="5420152" y="567638"/>
            <a:ext cx="288035" cy="480057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3FC96C-B594-4E21-8CB8-44D1E2F09DC3}"/>
              </a:ext>
            </a:extLst>
          </p:cNvPr>
          <p:cNvSpPr/>
          <p:nvPr/>
        </p:nvSpPr>
        <p:spPr>
          <a:xfrm>
            <a:off x="6331509" y="1227593"/>
            <a:ext cx="352738" cy="3501141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1A9E3A-8BAC-4910-9F57-6CA48DD4F210}"/>
              </a:ext>
            </a:extLst>
          </p:cNvPr>
          <p:cNvSpPr txBox="1"/>
          <p:nvPr/>
        </p:nvSpPr>
        <p:spPr>
          <a:xfrm>
            <a:off x="5655797" y="282417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j</a:t>
            </a:r>
            <a:r>
              <a:rPr lang="en-US" baseline="30000" dirty="0" err="1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 key byte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BAA603-89C4-4311-804D-4B045311CD4F}"/>
              </a:ext>
            </a:extLst>
          </p:cNvPr>
          <p:cNvSpPr txBox="1"/>
          <p:nvPr/>
        </p:nvSpPr>
        <p:spPr>
          <a:xfrm>
            <a:off x="6679926" y="1035571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baseline="30000" dirty="0" err="1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 column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D9CF511-79F8-4084-AFDB-72DE5D8B7A48}"/>
                  </a:ext>
                </a:extLst>
              </p:cNvPr>
              <p:cNvSpPr/>
              <p:nvPr/>
            </p:nvSpPr>
            <p:spPr>
              <a:xfrm>
                <a:off x="970299" y="1419615"/>
                <a:ext cx="2703817" cy="482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𝑡𝑖𝑑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𝑡𝑖𝑑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] ⊕ 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D9CF511-79F8-4084-AFDB-72DE5D8B7A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299" y="1419615"/>
                <a:ext cx="2703817" cy="482696"/>
              </a:xfrm>
              <a:prstGeom prst="rect">
                <a:avLst/>
              </a:prstGeom>
              <a:blipFill>
                <a:blip r:embed="rId2"/>
                <a:stretch>
                  <a:fillRect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B2DF6DE-FC9D-497A-BCD1-F07129A54620}"/>
              </a:ext>
            </a:extLst>
          </p:cNvPr>
          <p:cNvSpPr txBox="1"/>
          <p:nvPr/>
        </p:nvSpPr>
        <p:spPr>
          <a:xfrm>
            <a:off x="2929103" y="62116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AES Key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E47DA4-EA7D-41F4-B2B2-CF21AB5123AC}"/>
              </a:ext>
            </a:extLst>
          </p:cNvPr>
          <p:cNvSpPr txBox="1"/>
          <p:nvPr/>
        </p:nvSpPr>
        <p:spPr>
          <a:xfrm>
            <a:off x="1559209" y="3062842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 to the last round</a:t>
            </a:r>
          </a:p>
        </p:txBody>
      </p:sp>
    </p:spTree>
    <p:extLst>
      <p:ext uri="{BB962C8B-B14F-4D97-AF65-F5344CB8AC3E}">
        <p14:creationId xmlns:p14="http://schemas.microsoft.com/office/powerpoint/2010/main" val="421355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 animBg="1"/>
      <p:bldP spid="11" grpId="0" animBg="1"/>
      <p:bldP spid="12" grpId="0" animBg="1"/>
      <p:bldP spid="13" grpId="0"/>
      <p:bldP spid="14" grpId="0"/>
      <p:bldP spid="3" grpId="0"/>
      <p:bldP spid="7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57293-BD0C-4CC0-A99D-D06033427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83" y="-77409"/>
            <a:ext cx="8448990" cy="994172"/>
          </a:xfrm>
        </p:spPr>
        <p:txBody>
          <a:bodyPr/>
          <a:lstStyle/>
          <a:p>
            <a:r>
              <a:rPr lang="en-US" b="1" dirty="0"/>
              <a:t>Last Round of AES on GPU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628E42-DB40-4FA4-BDB4-EA0DA0EFD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36A-A961-4FA9-B8B8-F964629D4DC8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4F67C85-C958-46D5-92FF-52DCB6C0A7CE}"/>
                  </a:ext>
                </a:extLst>
              </p:cNvPr>
              <p:cNvSpPr/>
              <p:nvPr/>
            </p:nvSpPr>
            <p:spPr>
              <a:xfrm>
                <a:off x="3255275" y="755084"/>
                <a:ext cx="2703817" cy="482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𝑡𝑖𝑑</m:t>
                        </m:r>
                      </m:sup>
                    </m:sSubSup>
                    <m:r>
                      <a:rPr lang="en-US" sz="21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[</m:t>
                    </m:r>
                    <m:sSubSup>
                      <m:sSub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𝑡𝑖𝑑</m:t>
                        </m:r>
                      </m:sup>
                    </m:sSubSup>
                    <m:r>
                      <a:rPr lang="en-US" sz="2100" i="1">
                        <a:latin typeface="Cambria Math" panose="02040503050406030204" pitchFamily="18" charset="0"/>
                      </a:rPr>
                      <m:t>] ⊕ 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1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4F67C85-C958-46D5-92FF-52DCB6C0A7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275" y="755084"/>
                <a:ext cx="2703817" cy="482696"/>
              </a:xfrm>
              <a:prstGeom prst="rect">
                <a:avLst/>
              </a:prstGeom>
              <a:blipFill>
                <a:blip r:embed="rId3"/>
                <a:stretch>
                  <a:fillRect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6D40DCA-EDCC-4C60-A877-C758B0A3FF08}"/>
              </a:ext>
            </a:extLst>
          </p:cNvPr>
          <p:cNvSpPr/>
          <p:nvPr/>
        </p:nvSpPr>
        <p:spPr>
          <a:xfrm>
            <a:off x="4187956" y="674179"/>
            <a:ext cx="960113" cy="62113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7BB5DE0F-77DC-40B2-8844-DB39A52E8D18}"/>
              </a:ext>
            </a:extLst>
          </p:cNvPr>
          <p:cNvSpPr/>
          <p:nvPr/>
        </p:nvSpPr>
        <p:spPr>
          <a:xfrm>
            <a:off x="5148069" y="674179"/>
            <a:ext cx="748795" cy="62113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3FC9A0A-F2FC-4516-A425-A0C4C9B62EA9}"/>
              </a:ext>
            </a:extLst>
          </p:cNvPr>
          <p:cNvSpPr/>
          <p:nvPr/>
        </p:nvSpPr>
        <p:spPr>
          <a:xfrm>
            <a:off x="3355847" y="674179"/>
            <a:ext cx="576073" cy="62113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70184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6" grpId="0" animBg="1"/>
      <p:bldP spid="46" grpId="1" animBg="1"/>
      <p:bldP spid="90" grpId="0" animBg="1"/>
      <p:bldP spid="73" grpId="0" animBg="1"/>
      <p:bldP spid="7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391A5C-F580-45B1-AE7E-B9FC24706216}"/>
              </a:ext>
            </a:extLst>
          </p:cNvPr>
          <p:cNvSpPr/>
          <p:nvPr/>
        </p:nvSpPr>
        <p:spPr>
          <a:xfrm>
            <a:off x="259539" y="1486726"/>
            <a:ext cx="1357306" cy="26931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EF2B74-976D-4B3F-A779-A20F1DD73C71}"/>
              </a:ext>
            </a:extLst>
          </p:cNvPr>
          <p:cNvSpPr/>
          <p:nvPr/>
        </p:nvSpPr>
        <p:spPr>
          <a:xfrm>
            <a:off x="257088" y="1588468"/>
            <a:ext cx="1357306" cy="34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LINE #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867E1C-EBF9-4167-A3D4-601494A0B168}"/>
              </a:ext>
            </a:extLst>
          </p:cNvPr>
          <p:cNvSpPr/>
          <p:nvPr/>
        </p:nvSpPr>
        <p:spPr>
          <a:xfrm>
            <a:off x="257088" y="1936087"/>
            <a:ext cx="1357306" cy="34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LINE # 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9DA0E2-10B9-41D1-B22C-82FE010A47CB}"/>
              </a:ext>
            </a:extLst>
          </p:cNvPr>
          <p:cNvSpPr/>
          <p:nvPr/>
        </p:nvSpPr>
        <p:spPr>
          <a:xfrm>
            <a:off x="254037" y="3764889"/>
            <a:ext cx="1357306" cy="34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LINE # 32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ABDE42C-5B05-427C-B2EB-6A969E8E22B7}"/>
              </a:ext>
            </a:extLst>
          </p:cNvPr>
          <p:cNvSpPr/>
          <p:nvPr/>
        </p:nvSpPr>
        <p:spPr>
          <a:xfrm>
            <a:off x="7544126" y="1489295"/>
            <a:ext cx="1357306" cy="26931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F0D6D88-74C4-4138-81DE-2F7D8BC9749A}"/>
              </a:ext>
            </a:extLst>
          </p:cNvPr>
          <p:cNvSpPr txBox="1"/>
          <p:nvPr/>
        </p:nvSpPr>
        <p:spPr>
          <a:xfrm>
            <a:off x="7611881" y="259697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…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EE094A8-0F0A-48B1-86BB-FF303F989A7A}"/>
              </a:ext>
            </a:extLst>
          </p:cNvPr>
          <p:cNvSpPr txBox="1"/>
          <p:nvPr/>
        </p:nvSpPr>
        <p:spPr>
          <a:xfrm>
            <a:off x="8552458" y="259772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…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5A74B4A-771D-466C-AC3B-C36F3AD9025C}"/>
              </a:ext>
            </a:extLst>
          </p:cNvPr>
          <p:cNvSpPr/>
          <p:nvPr/>
        </p:nvSpPr>
        <p:spPr>
          <a:xfrm>
            <a:off x="2679520" y="1488716"/>
            <a:ext cx="932907" cy="26931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57293-BD0C-4CC0-A99D-D06033427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83" y="-77409"/>
            <a:ext cx="8448990" cy="994172"/>
          </a:xfrm>
        </p:spPr>
        <p:txBody>
          <a:bodyPr/>
          <a:lstStyle/>
          <a:p>
            <a:r>
              <a:rPr lang="en-US" b="1" dirty="0"/>
              <a:t>Last Round of AES on GPU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628E42-DB40-4FA4-BDB4-EA0DA0EFD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36A-A961-4FA9-B8B8-F964629D4DC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21B71D-61CC-45D7-B04F-DF27886A528D}"/>
              </a:ext>
            </a:extLst>
          </p:cNvPr>
          <p:cNvSpPr/>
          <p:nvPr/>
        </p:nvSpPr>
        <p:spPr>
          <a:xfrm>
            <a:off x="613844" y="1582736"/>
            <a:ext cx="652877" cy="3534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</a:t>
            </a:r>
            <a:r>
              <a:rPr lang="en-US" sz="1400" baseline="-25000" dirty="0">
                <a:solidFill>
                  <a:schemeClr val="tx1"/>
                </a:solidFill>
              </a:rPr>
              <a:t>i</a:t>
            </a:r>
            <a:r>
              <a:rPr lang="en-US" sz="1400" baseline="30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D17771-B5B2-4888-8A4F-F63F2210433C}"/>
              </a:ext>
            </a:extLst>
          </p:cNvPr>
          <p:cNvSpPr/>
          <p:nvPr/>
        </p:nvSpPr>
        <p:spPr>
          <a:xfrm>
            <a:off x="613844" y="1936088"/>
            <a:ext cx="652877" cy="3534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</a:t>
            </a:r>
            <a:r>
              <a:rPr lang="en-US" sz="1400" baseline="-25000" dirty="0">
                <a:solidFill>
                  <a:schemeClr val="tx1"/>
                </a:solidFill>
              </a:rPr>
              <a:t>i</a:t>
            </a:r>
            <a:r>
              <a:rPr lang="en-US" sz="1400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E30F42-6796-4438-A339-2861E72F1DC9}"/>
              </a:ext>
            </a:extLst>
          </p:cNvPr>
          <p:cNvSpPr/>
          <p:nvPr/>
        </p:nvSpPr>
        <p:spPr>
          <a:xfrm>
            <a:off x="613844" y="3764888"/>
            <a:ext cx="652877" cy="3534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</a:t>
            </a:r>
            <a:r>
              <a:rPr lang="en-US" sz="1400" baseline="-25000" dirty="0">
                <a:solidFill>
                  <a:schemeClr val="tx1"/>
                </a:solidFill>
              </a:rPr>
              <a:t>i</a:t>
            </a:r>
            <a:r>
              <a:rPr lang="en-US" sz="1400" baseline="30000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7A1A09-8280-417C-855B-0D4E2A977620}"/>
              </a:ext>
            </a:extLst>
          </p:cNvPr>
          <p:cNvSpPr/>
          <p:nvPr/>
        </p:nvSpPr>
        <p:spPr>
          <a:xfrm>
            <a:off x="613844" y="2290316"/>
            <a:ext cx="652877" cy="14743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C3FB78-86EF-4584-BBD1-5A3838E594A6}"/>
              </a:ext>
            </a:extLst>
          </p:cNvPr>
          <p:cNvSpPr txBox="1"/>
          <p:nvPr/>
        </p:nvSpPr>
        <p:spPr>
          <a:xfrm>
            <a:off x="157836" y="4129350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Input text</a:t>
            </a:r>
          </a:p>
          <a:p>
            <a:pPr algn="ctr"/>
            <a:r>
              <a:rPr lang="en-US" dirty="0"/>
              <a:t>to Last Round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A05D9D-66D0-47FC-87FF-1EB2C136DADE}"/>
              </a:ext>
            </a:extLst>
          </p:cNvPr>
          <p:cNvSpPr txBox="1"/>
          <p:nvPr/>
        </p:nvSpPr>
        <p:spPr>
          <a:xfrm>
            <a:off x="327295" y="259440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5C5730-BDC6-495B-B9D7-2117616B73F0}"/>
              </a:ext>
            </a:extLst>
          </p:cNvPr>
          <p:cNvSpPr txBox="1"/>
          <p:nvPr/>
        </p:nvSpPr>
        <p:spPr>
          <a:xfrm>
            <a:off x="1267871" y="259515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…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6E2EF-2CA8-4F95-98BC-72CAF577DBFC}"/>
              </a:ext>
            </a:extLst>
          </p:cNvPr>
          <p:cNvSpPr/>
          <p:nvPr/>
        </p:nvSpPr>
        <p:spPr>
          <a:xfrm>
            <a:off x="258608" y="2299664"/>
            <a:ext cx="1357306" cy="1474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19084DB-1280-4A3C-BF94-D6B8DA4DEEE3}"/>
              </a:ext>
            </a:extLst>
          </p:cNvPr>
          <p:cNvCxnSpPr>
            <a:cxnSpLocks/>
          </p:cNvCxnSpPr>
          <p:nvPr/>
        </p:nvCxnSpPr>
        <p:spPr>
          <a:xfrm>
            <a:off x="1615614" y="1801677"/>
            <a:ext cx="116092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7E367F5-BADB-4663-8AF4-B670F97A914A}"/>
              </a:ext>
            </a:extLst>
          </p:cNvPr>
          <p:cNvSpPr/>
          <p:nvPr/>
        </p:nvSpPr>
        <p:spPr>
          <a:xfrm>
            <a:off x="1588310" y="1534934"/>
            <a:ext cx="10486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Thread # 1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EB651A7-1485-4463-87DC-4D88EF6BF36B}"/>
              </a:ext>
            </a:extLst>
          </p:cNvPr>
          <p:cNvCxnSpPr>
            <a:cxnSpLocks/>
          </p:cNvCxnSpPr>
          <p:nvPr/>
        </p:nvCxnSpPr>
        <p:spPr>
          <a:xfrm>
            <a:off x="1614985" y="2199438"/>
            <a:ext cx="117114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03984DD4-3F5A-4DA7-B2E6-8521B582FAF2}"/>
              </a:ext>
            </a:extLst>
          </p:cNvPr>
          <p:cNvSpPr/>
          <p:nvPr/>
        </p:nvSpPr>
        <p:spPr>
          <a:xfrm>
            <a:off x="1589889" y="1928885"/>
            <a:ext cx="10486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Thread # 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76F5995-80DD-4AB0-B666-E04E93F379F9}"/>
              </a:ext>
            </a:extLst>
          </p:cNvPr>
          <p:cNvSpPr/>
          <p:nvPr/>
        </p:nvSpPr>
        <p:spPr>
          <a:xfrm>
            <a:off x="1638499" y="2272082"/>
            <a:ext cx="1042825" cy="1474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BC51D35-25EB-417E-A9A0-460E8EC3AC0A}"/>
              </a:ext>
            </a:extLst>
          </p:cNvPr>
          <p:cNvCxnSpPr>
            <a:cxnSpLocks/>
          </p:cNvCxnSpPr>
          <p:nvPr/>
        </p:nvCxnSpPr>
        <p:spPr>
          <a:xfrm>
            <a:off x="1613101" y="4013284"/>
            <a:ext cx="116372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54D6171D-789D-4448-9581-1DE06D8CB798}"/>
              </a:ext>
            </a:extLst>
          </p:cNvPr>
          <p:cNvSpPr/>
          <p:nvPr/>
        </p:nvSpPr>
        <p:spPr>
          <a:xfrm>
            <a:off x="1593171" y="3746541"/>
            <a:ext cx="11480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Thread # 32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4F67C85-C958-46D5-92FF-52DCB6C0A7CE}"/>
                  </a:ext>
                </a:extLst>
              </p:cNvPr>
              <p:cNvSpPr/>
              <p:nvPr/>
            </p:nvSpPr>
            <p:spPr>
              <a:xfrm>
                <a:off x="3255275" y="755084"/>
                <a:ext cx="2703817" cy="482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𝑡𝑖𝑑</m:t>
                        </m:r>
                      </m:sup>
                    </m:sSubSup>
                    <m:r>
                      <a:rPr lang="en-US" sz="21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[</m:t>
                    </m:r>
                    <m:sSubSup>
                      <m:sSub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𝑡𝑖𝑑</m:t>
                        </m:r>
                      </m:sup>
                    </m:sSubSup>
                    <m:r>
                      <a:rPr lang="en-US" sz="2100" i="1">
                        <a:latin typeface="Cambria Math" panose="02040503050406030204" pitchFamily="18" charset="0"/>
                      </a:rPr>
                      <m:t>] ⊕ 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1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4F67C85-C958-46D5-92FF-52DCB6C0A7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275" y="755084"/>
                <a:ext cx="2703817" cy="482696"/>
              </a:xfrm>
              <a:prstGeom prst="rect">
                <a:avLst/>
              </a:prstGeom>
              <a:blipFill>
                <a:blip r:embed="rId3"/>
                <a:stretch>
                  <a:fillRect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D2A468C0-4026-4D15-969C-BAEB1AEF31F0}"/>
              </a:ext>
            </a:extLst>
          </p:cNvPr>
          <p:cNvSpPr/>
          <p:nvPr/>
        </p:nvSpPr>
        <p:spPr>
          <a:xfrm>
            <a:off x="2777164" y="2289227"/>
            <a:ext cx="741347" cy="14743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A29524E-435E-4C6D-B95A-741EB2FA432A}"/>
              </a:ext>
            </a:extLst>
          </p:cNvPr>
          <p:cNvSpPr/>
          <p:nvPr/>
        </p:nvSpPr>
        <p:spPr>
          <a:xfrm>
            <a:off x="2777162" y="1929651"/>
            <a:ext cx="741348" cy="3596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</a:t>
            </a:r>
            <a:r>
              <a:rPr lang="en-US" sz="1400" baseline="-25000" dirty="0">
                <a:solidFill>
                  <a:schemeClr val="tx1"/>
                </a:solidFill>
              </a:rPr>
              <a:t>4</a:t>
            </a:r>
            <a:r>
              <a:rPr lang="en-US" sz="1400" dirty="0">
                <a:solidFill>
                  <a:schemeClr val="tx1"/>
                </a:solidFill>
              </a:rPr>
              <a:t>[t</a:t>
            </a:r>
            <a:r>
              <a:rPr lang="en-US" sz="1400" baseline="-25000" dirty="0">
                <a:solidFill>
                  <a:schemeClr val="tx1"/>
                </a:solidFill>
              </a:rPr>
              <a:t>i</a:t>
            </a:r>
            <a:r>
              <a:rPr lang="en-US" sz="1400" baseline="30000" dirty="0">
                <a:solidFill>
                  <a:schemeClr val="tx1"/>
                </a:solidFill>
              </a:rPr>
              <a:t>2</a:t>
            </a:r>
            <a:r>
              <a:rPr lang="en-US" sz="1400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FB1CDD5-72DA-4269-98FA-8FA77BCFD5E3}"/>
              </a:ext>
            </a:extLst>
          </p:cNvPr>
          <p:cNvSpPr/>
          <p:nvPr/>
        </p:nvSpPr>
        <p:spPr>
          <a:xfrm>
            <a:off x="2776915" y="1569456"/>
            <a:ext cx="741596" cy="3596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</a:t>
            </a:r>
            <a:r>
              <a:rPr lang="en-US" sz="1400" baseline="-25000" dirty="0">
                <a:solidFill>
                  <a:schemeClr val="tx1"/>
                </a:solidFill>
              </a:rPr>
              <a:t>4</a:t>
            </a:r>
            <a:r>
              <a:rPr lang="en-US" sz="1400" dirty="0">
                <a:solidFill>
                  <a:schemeClr val="tx1"/>
                </a:solidFill>
              </a:rPr>
              <a:t>[t</a:t>
            </a:r>
            <a:r>
              <a:rPr lang="en-US" sz="1400" baseline="-25000" dirty="0">
                <a:solidFill>
                  <a:schemeClr val="tx1"/>
                </a:solidFill>
              </a:rPr>
              <a:t>i</a:t>
            </a:r>
            <a:r>
              <a:rPr lang="en-US" sz="1400" baseline="30000" dirty="0">
                <a:solidFill>
                  <a:schemeClr val="tx1"/>
                </a:solidFill>
              </a:rPr>
              <a:t>1</a:t>
            </a:r>
            <a:r>
              <a:rPr lang="en-US" sz="1400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86C7BAD-FB01-41EA-92F9-AE23CD21524A}"/>
              </a:ext>
            </a:extLst>
          </p:cNvPr>
          <p:cNvSpPr/>
          <p:nvPr/>
        </p:nvSpPr>
        <p:spPr>
          <a:xfrm>
            <a:off x="2777022" y="3763209"/>
            <a:ext cx="741347" cy="3596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</a:t>
            </a:r>
            <a:r>
              <a:rPr lang="en-US" sz="1400" baseline="-25000" dirty="0">
                <a:solidFill>
                  <a:schemeClr val="tx1"/>
                </a:solidFill>
              </a:rPr>
              <a:t>4</a:t>
            </a:r>
            <a:r>
              <a:rPr lang="en-US" sz="1400" dirty="0">
                <a:solidFill>
                  <a:schemeClr val="tx1"/>
                </a:solidFill>
              </a:rPr>
              <a:t>[t</a:t>
            </a:r>
            <a:r>
              <a:rPr lang="en-US" sz="1400" baseline="-25000" dirty="0">
                <a:solidFill>
                  <a:schemeClr val="tx1"/>
                </a:solidFill>
              </a:rPr>
              <a:t>i</a:t>
            </a:r>
            <a:r>
              <a:rPr lang="en-US" sz="1400" baseline="30000" dirty="0">
                <a:solidFill>
                  <a:schemeClr val="tx1"/>
                </a:solidFill>
              </a:rPr>
              <a:t>32</a:t>
            </a:r>
            <a:r>
              <a:rPr lang="en-US" sz="1400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6D40DCA-EDCC-4C60-A877-C758B0A3FF08}"/>
              </a:ext>
            </a:extLst>
          </p:cNvPr>
          <p:cNvSpPr/>
          <p:nvPr/>
        </p:nvSpPr>
        <p:spPr>
          <a:xfrm>
            <a:off x="4187956" y="674179"/>
            <a:ext cx="960113" cy="62113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79EE7BD-3F95-45F7-BFFF-01ACC99DE423}"/>
              </a:ext>
            </a:extLst>
          </p:cNvPr>
          <p:cNvCxnSpPr>
            <a:cxnSpLocks/>
          </p:cNvCxnSpPr>
          <p:nvPr/>
        </p:nvCxnSpPr>
        <p:spPr>
          <a:xfrm flipV="1">
            <a:off x="3515809" y="1797911"/>
            <a:ext cx="1284513" cy="19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B0862CAC-E319-4D69-A2AB-9C608F07466B}"/>
              </a:ext>
            </a:extLst>
          </p:cNvPr>
          <p:cNvSpPr/>
          <p:nvPr/>
        </p:nvSpPr>
        <p:spPr>
          <a:xfrm>
            <a:off x="3564721" y="1510019"/>
            <a:ext cx="1149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Request # 1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36CC97A-9E64-40E9-9E8C-C6346A4B397B}"/>
              </a:ext>
            </a:extLst>
          </p:cNvPr>
          <p:cNvCxnSpPr>
            <a:cxnSpLocks/>
          </p:cNvCxnSpPr>
          <p:nvPr/>
        </p:nvCxnSpPr>
        <p:spPr>
          <a:xfrm>
            <a:off x="3518368" y="2199219"/>
            <a:ext cx="1290164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F6830931-1401-4D4D-9E13-C1FA0E1A40EE}"/>
              </a:ext>
            </a:extLst>
          </p:cNvPr>
          <p:cNvSpPr/>
          <p:nvPr/>
        </p:nvSpPr>
        <p:spPr>
          <a:xfrm>
            <a:off x="3563622" y="1901911"/>
            <a:ext cx="1149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Request # 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90DAF01-4155-46A8-BA10-A35DF307D454}"/>
              </a:ext>
            </a:extLst>
          </p:cNvPr>
          <p:cNvSpPr/>
          <p:nvPr/>
        </p:nvSpPr>
        <p:spPr>
          <a:xfrm>
            <a:off x="3601795" y="2273727"/>
            <a:ext cx="1042825" cy="1474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DC0711D-AFA4-43F8-A755-26878D6770D4}"/>
              </a:ext>
            </a:extLst>
          </p:cNvPr>
          <p:cNvCxnSpPr>
            <a:cxnSpLocks/>
          </p:cNvCxnSpPr>
          <p:nvPr/>
        </p:nvCxnSpPr>
        <p:spPr>
          <a:xfrm>
            <a:off x="3518368" y="4029886"/>
            <a:ext cx="1290164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44A1A1CF-23EC-4115-901F-82441753E1D0}"/>
              </a:ext>
            </a:extLst>
          </p:cNvPr>
          <p:cNvSpPr/>
          <p:nvPr/>
        </p:nvSpPr>
        <p:spPr>
          <a:xfrm>
            <a:off x="3547170" y="3725124"/>
            <a:ext cx="12490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Request # 32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A199043F-A26F-4185-8691-C8DE2D0EB1BA}"/>
              </a:ext>
            </a:extLst>
          </p:cNvPr>
          <p:cNvSpPr/>
          <p:nvPr/>
        </p:nvSpPr>
        <p:spPr>
          <a:xfrm rot="16200000">
            <a:off x="3734233" y="2547649"/>
            <a:ext cx="2693114" cy="57126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Coalescing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Unit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C3A146A-D027-4B81-855E-74948390FAD0}"/>
              </a:ext>
            </a:extLst>
          </p:cNvPr>
          <p:cNvSpPr/>
          <p:nvPr/>
        </p:nvSpPr>
        <p:spPr>
          <a:xfrm>
            <a:off x="6499708" y="1490660"/>
            <a:ext cx="734525" cy="26931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1F647CA-AB8E-47FD-9C27-EC741830BC1A}"/>
              </a:ext>
            </a:extLst>
          </p:cNvPr>
          <p:cNvSpPr/>
          <p:nvPr/>
        </p:nvSpPr>
        <p:spPr>
          <a:xfrm>
            <a:off x="6595763" y="2286199"/>
            <a:ext cx="571632" cy="14743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9D54E90-E5C9-4D02-8C88-CBCEF9054D7E}"/>
              </a:ext>
            </a:extLst>
          </p:cNvPr>
          <p:cNvSpPr/>
          <p:nvPr/>
        </p:nvSpPr>
        <p:spPr>
          <a:xfrm>
            <a:off x="6595763" y="1927370"/>
            <a:ext cx="571632" cy="3596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⊕ </a:t>
            </a:r>
            <a:r>
              <a:rPr lang="en-US" sz="1400" dirty="0" err="1">
                <a:solidFill>
                  <a:schemeClr val="tx1"/>
                </a:solidFill>
              </a:rPr>
              <a:t>k</a:t>
            </a:r>
            <a:r>
              <a:rPr lang="en-US" sz="1400" baseline="-25000" dirty="0" err="1">
                <a:solidFill>
                  <a:schemeClr val="tx1"/>
                </a:solidFill>
              </a:rPr>
              <a:t>j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47EC09E-399B-4FE0-9F0D-09931EE348EF}"/>
              </a:ext>
            </a:extLst>
          </p:cNvPr>
          <p:cNvSpPr/>
          <p:nvPr/>
        </p:nvSpPr>
        <p:spPr>
          <a:xfrm>
            <a:off x="6597103" y="1571399"/>
            <a:ext cx="570404" cy="3596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⊕ </a:t>
            </a:r>
            <a:r>
              <a:rPr lang="en-US" sz="1400" dirty="0" err="1">
                <a:solidFill>
                  <a:schemeClr val="tx1"/>
                </a:solidFill>
              </a:rPr>
              <a:t>k</a:t>
            </a:r>
            <a:r>
              <a:rPr lang="en-US" sz="1400" baseline="-25000" dirty="0" err="1">
                <a:solidFill>
                  <a:schemeClr val="tx1"/>
                </a:solidFill>
              </a:rPr>
              <a:t>j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60FD39D-85F3-4E59-B0F0-33D7BD7D2E03}"/>
              </a:ext>
            </a:extLst>
          </p:cNvPr>
          <p:cNvSpPr/>
          <p:nvPr/>
        </p:nvSpPr>
        <p:spPr>
          <a:xfrm>
            <a:off x="6597210" y="3761670"/>
            <a:ext cx="570404" cy="3596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⊕ </a:t>
            </a:r>
            <a:r>
              <a:rPr lang="en-US" sz="1400" dirty="0" err="1">
                <a:solidFill>
                  <a:schemeClr val="tx1"/>
                </a:solidFill>
              </a:rPr>
              <a:t>k</a:t>
            </a:r>
            <a:r>
              <a:rPr lang="en-US" sz="1400" baseline="-25000" dirty="0" err="1">
                <a:solidFill>
                  <a:schemeClr val="tx1"/>
                </a:solidFill>
              </a:rPr>
              <a:t>j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F1D9667-9702-4226-BCBD-E6CF46439115}"/>
              </a:ext>
            </a:extLst>
          </p:cNvPr>
          <p:cNvCxnSpPr>
            <a:cxnSpLocks/>
          </p:cNvCxnSpPr>
          <p:nvPr/>
        </p:nvCxnSpPr>
        <p:spPr>
          <a:xfrm>
            <a:off x="5360395" y="1797911"/>
            <a:ext cx="123160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CC7DCBB9-AA1D-4206-9BAB-B1FB7DC13C82}"/>
              </a:ext>
            </a:extLst>
          </p:cNvPr>
          <p:cNvSpPr/>
          <p:nvPr/>
        </p:nvSpPr>
        <p:spPr>
          <a:xfrm>
            <a:off x="5398946" y="1496878"/>
            <a:ext cx="10807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Replies # 1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04B17C3-4A1B-4FD1-B275-E0DA4121B9F7}"/>
              </a:ext>
            </a:extLst>
          </p:cNvPr>
          <p:cNvCxnSpPr>
            <a:cxnSpLocks/>
          </p:cNvCxnSpPr>
          <p:nvPr/>
        </p:nvCxnSpPr>
        <p:spPr>
          <a:xfrm>
            <a:off x="5360395" y="2156758"/>
            <a:ext cx="1231604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16A094FD-6EBC-4071-9FB9-17A94398B624}"/>
              </a:ext>
            </a:extLst>
          </p:cNvPr>
          <p:cNvSpPr/>
          <p:nvPr/>
        </p:nvSpPr>
        <p:spPr>
          <a:xfrm>
            <a:off x="5417504" y="1855723"/>
            <a:ext cx="10807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Replies # 2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F5BA805-CBF7-4745-9C71-F59272DE8855}"/>
              </a:ext>
            </a:extLst>
          </p:cNvPr>
          <p:cNvSpPr/>
          <p:nvPr/>
        </p:nvSpPr>
        <p:spPr>
          <a:xfrm>
            <a:off x="5379850" y="2274445"/>
            <a:ext cx="1042825" cy="1474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408FD0A-9882-45DE-8EF6-3A67CAD41CFA}"/>
              </a:ext>
            </a:extLst>
          </p:cNvPr>
          <p:cNvCxnSpPr>
            <a:cxnSpLocks/>
          </p:cNvCxnSpPr>
          <p:nvPr/>
        </p:nvCxnSpPr>
        <p:spPr>
          <a:xfrm flipV="1">
            <a:off x="5368712" y="3978549"/>
            <a:ext cx="1224143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D481AE29-1EAF-48C9-B92E-4E22A2254AC2}"/>
              </a:ext>
            </a:extLst>
          </p:cNvPr>
          <p:cNvSpPr/>
          <p:nvPr/>
        </p:nvSpPr>
        <p:spPr>
          <a:xfrm>
            <a:off x="5377538" y="3677515"/>
            <a:ext cx="11801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Replies # 32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6E4E649-49D3-4779-99C8-8ED52A68B338}"/>
              </a:ext>
            </a:extLst>
          </p:cNvPr>
          <p:cNvSpPr/>
          <p:nvPr/>
        </p:nvSpPr>
        <p:spPr>
          <a:xfrm>
            <a:off x="7921661" y="1585306"/>
            <a:ext cx="652877" cy="3534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</a:t>
            </a:r>
            <a:r>
              <a:rPr lang="en-US" sz="1400" baseline="-25000" dirty="0">
                <a:solidFill>
                  <a:schemeClr val="tx1"/>
                </a:solidFill>
              </a:rPr>
              <a:t>j</a:t>
            </a:r>
            <a:r>
              <a:rPr lang="en-US" sz="1400" baseline="30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D1154CB-2584-4781-9C9D-232ECB62E327}"/>
              </a:ext>
            </a:extLst>
          </p:cNvPr>
          <p:cNvSpPr/>
          <p:nvPr/>
        </p:nvSpPr>
        <p:spPr>
          <a:xfrm>
            <a:off x="7921661" y="1938656"/>
            <a:ext cx="652877" cy="3534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</a:t>
            </a:r>
            <a:r>
              <a:rPr lang="en-US" sz="1400" baseline="-25000" dirty="0">
                <a:solidFill>
                  <a:schemeClr val="tx1"/>
                </a:solidFill>
              </a:rPr>
              <a:t>j</a:t>
            </a:r>
            <a:r>
              <a:rPr lang="en-US" sz="1400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10AD4CE-BED7-4FA8-AA21-92F8084CC084}"/>
              </a:ext>
            </a:extLst>
          </p:cNvPr>
          <p:cNvSpPr/>
          <p:nvPr/>
        </p:nvSpPr>
        <p:spPr>
          <a:xfrm>
            <a:off x="7921661" y="3767456"/>
            <a:ext cx="652877" cy="3534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</a:t>
            </a:r>
            <a:r>
              <a:rPr lang="en-US" sz="1400" baseline="-25000" dirty="0">
                <a:solidFill>
                  <a:schemeClr val="tx1"/>
                </a:solidFill>
              </a:rPr>
              <a:t>j</a:t>
            </a:r>
            <a:r>
              <a:rPr lang="en-US" sz="1400" baseline="30000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8654C7B-5589-4574-86E4-9159A9AB119D}"/>
              </a:ext>
            </a:extLst>
          </p:cNvPr>
          <p:cNvSpPr/>
          <p:nvPr/>
        </p:nvSpPr>
        <p:spPr>
          <a:xfrm>
            <a:off x="7921661" y="2292885"/>
            <a:ext cx="652877" cy="14743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717B80D-D38D-4C8E-A921-7CD93E8EF925}"/>
              </a:ext>
            </a:extLst>
          </p:cNvPr>
          <p:cNvCxnSpPr>
            <a:cxnSpLocks/>
          </p:cNvCxnSpPr>
          <p:nvPr/>
        </p:nvCxnSpPr>
        <p:spPr>
          <a:xfrm>
            <a:off x="7165065" y="1801821"/>
            <a:ext cx="75659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B7CFE97D-E6FB-4FD3-8323-1494EA465666}"/>
              </a:ext>
            </a:extLst>
          </p:cNvPr>
          <p:cNvCxnSpPr>
            <a:cxnSpLocks/>
          </p:cNvCxnSpPr>
          <p:nvPr/>
        </p:nvCxnSpPr>
        <p:spPr>
          <a:xfrm>
            <a:off x="7165120" y="2154419"/>
            <a:ext cx="75659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6F94644C-5CF8-4660-8926-A408062E8952}"/>
              </a:ext>
            </a:extLst>
          </p:cNvPr>
          <p:cNvCxnSpPr>
            <a:cxnSpLocks/>
          </p:cNvCxnSpPr>
          <p:nvPr/>
        </p:nvCxnSpPr>
        <p:spPr>
          <a:xfrm>
            <a:off x="7164454" y="3979910"/>
            <a:ext cx="75659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F78D9078-D9AF-4903-BAA0-72B01E267DDD}"/>
              </a:ext>
            </a:extLst>
          </p:cNvPr>
          <p:cNvSpPr txBox="1"/>
          <p:nvPr/>
        </p:nvSpPr>
        <p:spPr>
          <a:xfrm>
            <a:off x="7503391" y="4130586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Ciphertext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7BB5DE0F-77DC-40B2-8844-DB39A52E8D18}"/>
              </a:ext>
            </a:extLst>
          </p:cNvPr>
          <p:cNvSpPr/>
          <p:nvPr/>
        </p:nvSpPr>
        <p:spPr>
          <a:xfrm>
            <a:off x="5148069" y="674179"/>
            <a:ext cx="748795" cy="62113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3FC9A0A-F2FC-4516-A425-A0C4C9B62EA9}"/>
              </a:ext>
            </a:extLst>
          </p:cNvPr>
          <p:cNvSpPr/>
          <p:nvPr/>
        </p:nvSpPr>
        <p:spPr>
          <a:xfrm>
            <a:off x="4572001" y="788479"/>
            <a:ext cx="384045" cy="39920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9624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13" grpId="1"/>
      <p:bldP spid="14" grpId="0"/>
      <p:bldP spid="14" grpId="1"/>
      <p:bldP spid="15" grpId="0"/>
      <p:bldP spid="15" grpId="1"/>
      <p:bldP spid="80" grpId="0" animBg="1"/>
      <p:bldP spid="81" grpId="0"/>
      <p:bldP spid="82" grpId="0"/>
      <p:bldP spid="39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6" grpId="0"/>
      <p:bldP spid="16" grpId="1"/>
      <p:bldP spid="26" grpId="0"/>
      <p:bldP spid="31" grpId="0"/>
      <p:bldP spid="34" grpId="0"/>
      <p:bldP spid="36" grpId="0"/>
      <p:bldP spid="38" grpId="0" animBg="1"/>
      <p:bldP spid="40" grpId="0" animBg="1"/>
      <p:bldP spid="42" grpId="0" animBg="1"/>
      <p:bldP spid="44" grpId="0" animBg="1"/>
      <p:bldP spid="46" grpId="0" animBg="1"/>
      <p:bldP spid="46" grpId="1" animBg="1"/>
      <p:bldP spid="48" grpId="0"/>
      <p:bldP spid="50" grpId="0"/>
      <p:bldP spid="51" grpId="0"/>
      <p:bldP spid="53" grpId="0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7" grpId="0"/>
      <p:bldP spid="69" grpId="0"/>
      <p:bldP spid="70" grpId="0"/>
      <p:bldP spid="72" grpId="0"/>
      <p:bldP spid="76" grpId="0" animBg="1"/>
      <p:bldP spid="77" grpId="0" animBg="1"/>
      <p:bldP spid="78" grpId="0" animBg="1"/>
      <p:bldP spid="79" grpId="0" animBg="1"/>
      <p:bldP spid="89" grpId="0"/>
      <p:bldP spid="90" grpId="0" animBg="1"/>
      <p:bldP spid="90" grpId="1" animBg="1"/>
      <p:bldP spid="73" grpId="0" animBg="1"/>
      <p:bldP spid="7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17B3A-DDE9-4746-A633-773010E9B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AFA12-5184-4F0A-8998-12A369E1B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sz="2700" dirty="0"/>
              <a:t>Background</a:t>
            </a:r>
          </a:p>
          <a:p>
            <a:pPr lvl="1"/>
            <a:r>
              <a:rPr lang="en-US" sz="2100" dirty="0"/>
              <a:t>Memory Access Coalescing in GPU</a:t>
            </a:r>
          </a:p>
          <a:p>
            <a:pPr lvl="1"/>
            <a:r>
              <a:rPr lang="en-US" sz="2100" dirty="0"/>
              <a:t>AES implementation on GPU</a:t>
            </a:r>
          </a:p>
          <a:p>
            <a:pPr lvl="1"/>
            <a:r>
              <a:rPr lang="en-US" sz="2100" dirty="0">
                <a:solidFill>
                  <a:srgbClr val="FF0000"/>
                </a:solidFill>
              </a:rPr>
              <a:t>Correlation Timing Attack on GPU</a:t>
            </a:r>
          </a:p>
          <a:p>
            <a:r>
              <a:rPr lang="en-US" sz="2700" dirty="0" err="1">
                <a:solidFill>
                  <a:schemeClr val="bg1">
                    <a:lumMod val="75000"/>
                  </a:schemeClr>
                </a:solidFill>
              </a:rPr>
              <a:t>RCoal</a:t>
            </a:r>
            <a:r>
              <a:rPr lang="en-US" sz="2700" dirty="0">
                <a:solidFill>
                  <a:schemeClr val="bg1">
                    <a:lumMod val="75000"/>
                  </a:schemeClr>
                </a:solidFill>
              </a:rPr>
              <a:t> Security Schemes</a:t>
            </a:r>
          </a:p>
          <a:p>
            <a:r>
              <a:rPr lang="en-US" sz="2700" dirty="0">
                <a:solidFill>
                  <a:schemeClr val="bg1">
                    <a:lumMod val="75000"/>
                  </a:schemeClr>
                </a:solidFill>
              </a:rPr>
              <a:t>Evaluation</a:t>
            </a:r>
          </a:p>
          <a:p>
            <a:r>
              <a:rPr lang="en-US" sz="27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8F139-C757-4F44-9DCF-95A7FF3B5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36A-A961-4FA9-B8B8-F964629D4DC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102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527E5-6C6D-44BF-99C3-2867110DF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27" y="8888"/>
            <a:ext cx="8448990" cy="994172"/>
          </a:xfrm>
        </p:spPr>
        <p:txBody>
          <a:bodyPr/>
          <a:lstStyle/>
          <a:p>
            <a:r>
              <a:rPr lang="en-US" b="1" dirty="0"/>
              <a:t>Correlation Timing Attacks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17F20F-AC72-4AC9-8DD7-9C9D8EAB77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7256" y="3723885"/>
            <a:ext cx="863853" cy="81096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514A3A-ED7C-48EC-BD48-6B1714FD9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36A-A961-4FA9-B8B8-F964629D4DC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Graphic 7" descr="Laptop">
            <a:extLst>
              <a:ext uri="{FF2B5EF4-FFF2-40B4-BE49-F238E27FC236}">
                <a16:creationId xmlns:a16="http://schemas.microsoft.com/office/drawing/2014/main" id="{4340A984-6950-4E7B-9A99-8072ADC69A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61110" y="3680438"/>
            <a:ext cx="960113" cy="960113"/>
          </a:xfrm>
          <a:prstGeom prst="rect">
            <a:avLst/>
          </a:prstGeom>
        </p:spPr>
      </p:pic>
      <p:pic>
        <p:nvPicPr>
          <p:cNvPr id="11" name="Graphic 10" descr="Computer">
            <a:extLst>
              <a:ext uri="{FF2B5EF4-FFF2-40B4-BE49-F238E27FC236}">
                <a16:creationId xmlns:a16="http://schemas.microsoft.com/office/drawing/2014/main" id="{66C27603-07B3-4FDA-A2D7-A16B1FFFC7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5490" y="1035571"/>
            <a:ext cx="1111238" cy="1111238"/>
          </a:xfrm>
          <a:prstGeom prst="rect">
            <a:avLst/>
          </a:prstGeom>
        </p:spPr>
      </p:pic>
      <p:sp>
        <p:nvSpPr>
          <p:cNvPr id="15" name="Arrow: Curved Right 14">
            <a:extLst>
              <a:ext uri="{FF2B5EF4-FFF2-40B4-BE49-F238E27FC236}">
                <a16:creationId xmlns:a16="http://schemas.microsoft.com/office/drawing/2014/main" id="{481026D5-10EF-47C3-8B19-2C327619AD24}"/>
              </a:ext>
            </a:extLst>
          </p:cNvPr>
          <p:cNvSpPr/>
          <p:nvPr/>
        </p:nvSpPr>
        <p:spPr>
          <a:xfrm flipV="1">
            <a:off x="701246" y="1899673"/>
            <a:ext cx="486945" cy="178076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9" name="Arrow: Curved Right 18">
            <a:extLst>
              <a:ext uri="{FF2B5EF4-FFF2-40B4-BE49-F238E27FC236}">
                <a16:creationId xmlns:a16="http://schemas.microsoft.com/office/drawing/2014/main" id="{4FBCA79F-8D64-4675-A2AB-F80AEC3AC661}"/>
              </a:ext>
            </a:extLst>
          </p:cNvPr>
          <p:cNvSpPr/>
          <p:nvPr/>
        </p:nvSpPr>
        <p:spPr>
          <a:xfrm rot="10800000" flipV="1">
            <a:off x="2333436" y="1899672"/>
            <a:ext cx="486945" cy="178076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20" name="Graphic 19" descr="Gears">
            <a:extLst>
              <a:ext uri="{FF2B5EF4-FFF2-40B4-BE49-F238E27FC236}">
                <a16:creationId xmlns:a16="http://schemas.microsoft.com/office/drawing/2014/main" id="{C11E41C5-16A5-40E8-ACB1-5FCF3C6060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46154" y="1248289"/>
            <a:ext cx="685800" cy="685800"/>
          </a:xfrm>
          <a:prstGeom prst="rect">
            <a:avLst/>
          </a:prstGeom>
        </p:spPr>
      </p:pic>
      <p:pic>
        <p:nvPicPr>
          <p:cNvPr id="22" name="Graphic 21" descr="Document">
            <a:extLst>
              <a:ext uri="{FF2B5EF4-FFF2-40B4-BE49-F238E27FC236}">
                <a16:creationId xmlns:a16="http://schemas.microsoft.com/office/drawing/2014/main" id="{818E3EB2-E8BA-47ED-9233-1D76C0A1AE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74716" y="3079995"/>
            <a:ext cx="685800" cy="685800"/>
          </a:xfrm>
          <a:prstGeom prst="rect">
            <a:avLst/>
          </a:prstGeom>
        </p:spPr>
      </p:pic>
      <p:pic>
        <p:nvPicPr>
          <p:cNvPr id="23" name="Graphic 22" descr="Document">
            <a:extLst>
              <a:ext uri="{FF2B5EF4-FFF2-40B4-BE49-F238E27FC236}">
                <a16:creationId xmlns:a16="http://schemas.microsoft.com/office/drawing/2014/main" id="{3C074CF2-9DB5-46C5-89FB-54523E094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692102" y="3079995"/>
            <a:ext cx="685800" cy="685800"/>
          </a:xfrm>
          <a:prstGeom prst="rect">
            <a:avLst/>
          </a:prstGeom>
        </p:spPr>
      </p:pic>
      <p:pic>
        <p:nvPicPr>
          <p:cNvPr id="25" name="Graphic 24" descr="Clock">
            <a:extLst>
              <a:ext uri="{FF2B5EF4-FFF2-40B4-BE49-F238E27FC236}">
                <a16:creationId xmlns:a16="http://schemas.microsoft.com/office/drawing/2014/main" id="{DD3C6D1C-3A95-4BFB-A368-983BC32FD87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231953" y="3784672"/>
            <a:ext cx="743775" cy="718722"/>
          </a:xfrm>
          <a:prstGeom prst="rect">
            <a:avLst/>
          </a:prstGeom>
        </p:spPr>
      </p:pic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5119E88A-40E4-49D7-BF3B-9F71CBC4A2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137234"/>
              </p:ext>
            </p:extLst>
          </p:nvPr>
        </p:nvGraphicFramePr>
        <p:xfrm>
          <a:off x="3975729" y="1248289"/>
          <a:ext cx="4656329" cy="17145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07151">
                  <a:extLst>
                    <a:ext uri="{9D8B030D-6E8A-4147-A177-3AD203B41FA5}">
                      <a16:colId xmlns:a16="http://schemas.microsoft.com/office/drawing/2014/main" val="1569990298"/>
                    </a:ext>
                  </a:extLst>
                </a:gridCol>
                <a:gridCol w="1560845">
                  <a:extLst>
                    <a:ext uri="{9D8B030D-6E8A-4147-A177-3AD203B41FA5}">
                      <a16:colId xmlns:a16="http://schemas.microsoft.com/office/drawing/2014/main" val="1611618201"/>
                    </a:ext>
                  </a:extLst>
                </a:gridCol>
                <a:gridCol w="1688333">
                  <a:extLst>
                    <a:ext uri="{9D8B030D-6E8A-4147-A177-3AD203B41FA5}">
                      <a16:colId xmlns:a16="http://schemas.microsoft.com/office/drawing/2014/main" val="1529008394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dirty="0"/>
                        <a:t>Plaintexts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Ciphertexts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Time duration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3833646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6003210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8065845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329841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4691138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5F359E89-4469-4D29-864A-BE573A28D793}"/>
              </a:ext>
            </a:extLst>
          </p:cNvPr>
          <p:cNvSpPr txBox="1"/>
          <p:nvPr/>
        </p:nvSpPr>
        <p:spPr>
          <a:xfrm>
            <a:off x="3971290" y="1576533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Plaintext #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2A9062-07A0-48F5-A47C-14E8FF346704}"/>
              </a:ext>
            </a:extLst>
          </p:cNvPr>
          <p:cNvSpPr txBox="1"/>
          <p:nvPr/>
        </p:nvSpPr>
        <p:spPr>
          <a:xfrm>
            <a:off x="7306072" y="1568913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  <a:r>
              <a:rPr lang="en-US" baseline="-25000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5742C7-C1B6-4247-9823-35120357118B}"/>
              </a:ext>
            </a:extLst>
          </p:cNvPr>
          <p:cNvSpPr txBox="1"/>
          <p:nvPr/>
        </p:nvSpPr>
        <p:spPr>
          <a:xfrm>
            <a:off x="3028800" y="4467425"/>
            <a:ext cx="1062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time</a:t>
            </a:r>
            <a:r>
              <a:rPr lang="en-US" baseline="-25000" dirty="0" err="1"/>
              <a:t>start</a:t>
            </a:r>
            <a:endParaRPr lang="en-US" baseline="-25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3D83BC-834A-4B98-8135-6E3E32123DCA}"/>
              </a:ext>
            </a:extLst>
          </p:cNvPr>
          <p:cNvSpPr txBox="1"/>
          <p:nvPr/>
        </p:nvSpPr>
        <p:spPr>
          <a:xfrm>
            <a:off x="3907663" y="4467425"/>
            <a:ext cx="1988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</a:t>
            </a:r>
            <a:r>
              <a:rPr lang="en-US" dirty="0" err="1"/>
              <a:t>time</a:t>
            </a:r>
            <a:r>
              <a:rPr lang="en-US" baseline="-25000" dirty="0" err="1"/>
              <a:t>stop</a:t>
            </a:r>
            <a:r>
              <a:rPr lang="en-US" dirty="0"/>
              <a:t> = time</a:t>
            </a:r>
            <a:r>
              <a:rPr lang="en-US" baseline="-25000" dirty="0"/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339A05-69B6-495A-8754-92F635043358}"/>
              </a:ext>
            </a:extLst>
          </p:cNvPr>
          <p:cNvSpPr txBox="1"/>
          <p:nvPr/>
        </p:nvSpPr>
        <p:spPr>
          <a:xfrm>
            <a:off x="3968857" y="1945089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Plaintext #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EBD7A9-19A7-48BB-B9EE-E6414C75E180}"/>
              </a:ext>
            </a:extLst>
          </p:cNvPr>
          <p:cNvSpPr txBox="1"/>
          <p:nvPr/>
        </p:nvSpPr>
        <p:spPr>
          <a:xfrm>
            <a:off x="7303639" y="1937469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  <a:r>
              <a:rPr lang="en-US" baseline="-25000" dirty="0"/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3B258D7-07C3-4EED-8D4B-E75E016955E1}"/>
              </a:ext>
            </a:extLst>
          </p:cNvPr>
          <p:cNvSpPr txBox="1"/>
          <p:nvPr/>
        </p:nvSpPr>
        <p:spPr>
          <a:xfrm>
            <a:off x="3968857" y="2271222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Plaintext # 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07D8285-9B86-455F-903A-16D52F30AFA3}"/>
              </a:ext>
            </a:extLst>
          </p:cNvPr>
          <p:cNvSpPr txBox="1"/>
          <p:nvPr/>
        </p:nvSpPr>
        <p:spPr>
          <a:xfrm>
            <a:off x="7303639" y="2263602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  <a:r>
              <a:rPr lang="en-US" baseline="-25000" dirty="0"/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64528CB-2663-4E69-9005-299D3D571435}"/>
              </a:ext>
            </a:extLst>
          </p:cNvPr>
          <p:cNvSpPr txBox="1"/>
          <p:nvPr/>
        </p:nvSpPr>
        <p:spPr>
          <a:xfrm>
            <a:off x="3966691" y="260954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936A7D-4B1A-445F-A1BC-119148D642DF}"/>
              </a:ext>
            </a:extLst>
          </p:cNvPr>
          <p:cNvSpPr txBox="1"/>
          <p:nvPr/>
        </p:nvSpPr>
        <p:spPr>
          <a:xfrm>
            <a:off x="7301472" y="260192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  <a:endParaRPr lang="en-US" baseline="-25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1EA9194-A8BA-4E22-B118-3934ED869D39}"/>
              </a:ext>
            </a:extLst>
          </p:cNvPr>
          <p:cNvSpPr txBox="1"/>
          <p:nvPr/>
        </p:nvSpPr>
        <p:spPr>
          <a:xfrm>
            <a:off x="1174716" y="4467398"/>
            <a:ext cx="109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Attacker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8EE38E-1C56-4C55-873D-62A7208ECF87}"/>
              </a:ext>
            </a:extLst>
          </p:cNvPr>
          <p:cNvSpPr txBox="1"/>
          <p:nvPr/>
        </p:nvSpPr>
        <p:spPr>
          <a:xfrm>
            <a:off x="1135040" y="899092"/>
            <a:ext cx="929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E0BF615-D2F5-48E3-BF83-07765DA4DAFA}"/>
              </a:ext>
            </a:extLst>
          </p:cNvPr>
          <p:cNvSpPr txBox="1"/>
          <p:nvPr/>
        </p:nvSpPr>
        <p:spPr>
          <a:xfrm>
            <a:off x="5361168" y="1576533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Ciphertext # 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20C42D4-579F-48BF-87ED-F5A499ED8B06}"/>
              </a:ext>
            </a:extLst>
          </p:cNvPr>
          <p:cNvSpPr txBox="1"/>
          <p:nvPr/>
        </p:nvSpPr>
        <p:spPr>
          <a:xfrm>
            <a:off x="5358735" y="1945089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Ciphertext # 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19343CB-5440-4E74-83B1-1E56E37506D3}"/>
              </a:ext>
            </a:extLst>
          </p:cNvPr>
          <p:cNvSpPr txBox="1"/>
          <p:nvPr/>
        </p:nvSpPr>
        <p:spPr>
          <a:xfrm>
            <a:off x="5358735" y="2271222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Ciphertext # 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D6925A5-BCF1-4EB9-8B37-A7DA4EA891B8}"/>
              </a:ext>
            </a:extLst>
          </p:cNvPr>
          <p:cNvSpPr txBox="1"/>
          <p:nvPr/>
        </p:nvSpPr>
        <p:spPr>
          <a:xfrm>
            <a:off x="5356568" y="260954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E7CC78EE-047C-4582-A7BE-8C32C8780069}"/>
              </a:ext>
            </a:extLst>
          </p:cNvPr>
          <p:cNvSpPr/>
          <p:nvPr/>
        </p:nvSpPr>
        <p:spPr>
          <a:xfrm>
            <a:off x="5261231" y="1131582"/>
            <a:ext cx="3370828" cy="194841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278A93C7-A215-48B3-9DE4-07365DC7ED0B}"/>
              </a:ext>
            </a:extLst>
          </p:cNvPr>
          <p:cNvSpPr/>
          <p:nvPr/>
        </p:nvSpPr>
        <p:spPr>
          <a:xfrm>
            <a:off x="5959888" y="3843822"/>
            <a:ext cx="2133600" cy="55214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DDF2E34-2709-4D17-A5A0-026D70F20BF5}"/>
              </a:ext>
            </a:extLst>
          </p:cNvPr>
          <p:cNvSpPr txBox="1"/>
          <p:nvPr/>
        </p:nvSpPr>
        <p:spPr>
          <a:xfrm>
            <a:off x="6031453" y="3939833"/>
            <a:ext cx="1845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1</a:t>
            </a:r>
            <a:r>
              <a:rPr lang="en-US" dirty="0"/>
              <a:t> , K</a:t>
            </a:r>
            <a:r>
              <a:rPr lang="en-US" baseline="-25000" dirty="0"/>
              <a:t>2</a:t>
            </a:r>
            <a:r>
              <a:rPr lang="en-US" dirty="0"/>
              <a:t> , … ,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55088DE-160A-4707-8237-16E080E40382}"/>
              </a:ext>
            </a:extLst>
          </p:cNvPr>
          <p:cNvSpPr txBox="1"/>
          <p:nvPr/>
        </p:nvSpPr>
        <p:spPr>
          <a:xfrm>
            <a:off x="7277133" y="3962389"/>
            <a:ext cx="394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i</a:t>
            </a:r>
            <a:r>
              <a:rPr lang="en-US" dirty="0"/>
              <a:t>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FD274F3-AB5D-4DFE-9FD1-3FF513A43EC7}"/>
              </a:ext>
            </a:extLst>
          </p:cNvPr>
          <p:cNvSpPr txBox="1"/>
          <p:nvPr/>
        </p:nvSpPr>
        <p:spPr>
          <a:xfrm>
            <a:off x="7496262" y="3939529"/>
            <a:ext cx="76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, …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BA2CC88-9C54-4721-9EE5-99563EDB2F0F}"/>
              </a:ext>
            </a:extLst>
          </p:cNvPr>
          <p:cNvSpPr txBox="1"/>
          <p:nvPr/>
        </p:nvSpPr>
        <p:spPr>
          <a:xfrm>
            <a:off x="6249440" y="4424541"/>
            <a:ext cx="1625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Key guesses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1111019-62CF-4957-A2DC-CED1077964B7}"/>
              </a:ext>
            </a:extLst>
          </p:cNvPr>
          <p:cNvSpPr/>
          <p:nvPr/>
        </p:nvSpPr>
        <p:spPr>
          <a:xfrm>
            <a:off x="7150127" y="3765545"/>
            <a:ext cx="582653" cy="685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EA535C5-DA77-45BC-87D8-C576C5D1F180}"/>
              </a:ext>
            </a:extLst>
          </p:cNvPr>
          <p:cNvSpPr txBox="1"/>
          <p:nvPr/>
        </p:nvSpPr>
        <p:spPr>
          <a:xfrm>
            <a:off x="7520218" y="3435851"/>
            <a:ext cx="1459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Correct Key</a:t>
            </a:r>
          </a:p>
        </p:txBody>
      </p:sp>
      <p:pic>
        <p:nvPicPr>
          <p:cNvPr id="9" name="Graphic 8" descr="Key">
            <a:extLst>
              <a:ext uri="{FF2B5EF4-FFF2-40B4-BE49-F238E27FC236}">
                <a16:creationId xmlns:a16="http://schemas.microsoft.com/office/drawing/2014/main" id="{5EC29770-49FF-42C9-A614-1238793A6CA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251747" y="1276715"/>
            <a:ext cx="486945" cy="486945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745B2A4A-E208-4D87-B959-8774D59032E8}"/>
              </a:ext>
            </a:extLst>
          </p:cNvPr>
          <p:cNvSpPr/>
          <p:nvPr/>
        </p:nvSpPr>
        <p:spPr>
          <a:xfrm>
            <a:off x="7305713" y="3147819"/>
            <a:ext cx="226782" cy="54626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8B082AA-E785-4A26-BDE7-040671C22ADF}"/>
              </a:ext>
            </a:extLst>
          </p:cNvPr>
          <p:cNvSpPr txBox="1"/>
          <p:nvPr/>
        </p:nvSpPr>
        <p:spPr>
          <a:xfrm>
            <a:off x="5959888" y="347449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Correct Key??</a:t>
            </a:r>
          </a:p>
        </p:txBody>
      </p:sp>
    </p:spTree>
    <p:extLst>
      <p:ext uri="{BB962C8B-B14F-4D97-AF65-F5344CB8AC3E}">
        <p14:creationId xmlns:p14="http://schemas.microsoft.com/office/powerpoint/2010/main" val="268675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3D2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9" grpId="0" animBg="1"/>
      <p:bldP spid="19" grpId="1" animBg="1"/>
      <p:bldP spid="27" grpId="0"/>
      <p:bldP spid="28" grpId="0"/>
      <p:bldP spid="29" grpId="0"/>
      <p:bldP spid="29" grpId="1"/>
      <p:bldP spid="30" grpId="0"/>
      <p:bldP spid="30" grpId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  <p:bldP spid="44" grpId="0" animBg="1"/>
      <p:bldP spid="45" grpId="0"/>
      <p:bldP spid="46" grpId="0"/>
      <p:bldP spid="46" grpId="1"/>
      <p:bldP spid="47" grpId="0"/>
      <p:bldP spid="48" grpId="0"/>
      <p:bldP spid="6" grpId="0" animBg="1"/>
      <p:bldP spid="50" grpId="0"/>
      <p:bldP spid="10" grpId="0" animBg="1"/>
      <p:bldP spid="49" grpId="0"/>
      <p:bldP spid="4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C07E2-CD50-4E1D-9BEB-EA3C0E1C8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152"/>
            <a:ext cx="9144000" cy="994172"/>
          </a:xfrm>
        </p:spPr>
        <p:txBody>
          <a:bodyPr>
            <a:noAutofit/>
          </a:bodyPr>
          <a:lstStyle/>
          <a:p>
            <a:r>
              <a:rPr lang="en-US" sz="2700" b="1" dirty="0"/>
              <a:t>Correlation Timing Attack on GPU [Jiang+, HPCA’16]</a:t>
            </a:r>
            <a:endParaRPr lang="en-US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AE185-E087-4A6C-94B5-6E764005F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25" y="748060"/>
            <a:ext cx="8931349" cy="372985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Goal of the attack: </a:t>
            </a:r>
            <a:r>
              <a:rPr lang="en-US" sz="2000" dirty="0"/>
              <a:t>Recover all 16 bytes of the AES Key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ABA37-798D-4F90-98D0-E68B1D71E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36A-A961-4FA9-B8B8-F964629D4DC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9F514A7B-9798-4F68-8A89-2EFA46607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908879" y="3903178"/>
            <a:ext cx="863853" cy="810964"/>
          </a:xfrm>
          <a:prstGeom prst="rect">
            <a:avLst/>
          </a:prstGeom>
        </p:spPr>
      </p:pic>
      <p:pic>
        <p:nvPicPr>
          <p:cNvPr id="15" name="Graphic 14" descr="Laptop">
            <a:extLst>
              <a:ext uri="{FF2B5EF4-FFF2-40B4-BE49-F238E27FC236}">
                <a16:creationId xmlns:a16="http://schemas.microsoft.com/office/drawing/2014/main" id="{61F76E55-331B-4F12-BF28-D77E7CB632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72733" y="3859731"/>
            <a:ext cx="960113" cy="960113"/>
          </a:xfrm>
          <a:prstGeom prst="rect">
            <a:avLst/>
          </a:prstGeom>
        </p:spPr>
      </p:pic>
      <p:pic>
        <p:nvPicPr>
          <p:cNvPr id="16" name="Graphic 15" descr="Computer">
            <a:extLst>
              <a:ext uri="{FF2B5EF4-FFF2-40B4-BE49-F238E27FC236}">
                <a16:creationId xmlns:a16="http://schemas.microsoft.com/office/drawing/2014/main" id="{B90C7ADC-2516-4312-A868-48A3FDF1D0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17113" y="1214864"/>
            <a:ext cx="1111238" cy="1111238"/>
          </a:xfrm>
          <a:prstGeom prst="rect">
            <a:avLst/>
          </a:prstGeom>
        </p:spPr>
      </p:pic>
      <p:sp>
        <p:nvSpPr>
          <p:cNvPr id="17" name="Arrow: Curved Right 16">
            <a:extLst>
              <a:ext uri="{FF2B5EF4-FFF2-40B4-BE49-F238E27FC236}">
                <a16:creationId xmlns:a16="http://schemas.microsoft.com/office/drawing/2014/main" id="{6A79AEBA-FF72-459E-964E-77490EB96D75}"/>
              </a:ext>
            </a:extLst>
          </p:cNvPr>
          <p:cNvSpPr/>
          <p:nvPr/>
        </p:nvSpPr>
        <p:spPr>
          <a:xfrm flipV="1">
            <a:off x="1812869" y="2078966"/>
            <a:ext cx="486945" cy="178076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8" name="Arrow: Curved Right 17">
            <a:extLst>
              <a:ext uri="{FF2B5EF4-FFF2-40B4-BE49-F238E27FC236}">
                <a16:creationId xmlns:a16="http://schemas.microsoft.com/office/drawing/2014/main" id="{FE195622-F660-42C6-B926-C2DB010EF128}"/>
              </a:ext>
            </a:extLst>
          </p:cNvPr>
          <p:cNvSpPr/>
          <p:nvPr/>
        </p:nvSpPr>
        <p:spPr>
          <a:xfrm rot="10800000" flipV="1">
            <a:off x="3445059" y="2078965"/>
            <a:ext cx="486945" cy="178076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19" name="Graphic 18" descr="Gears">
            <a:extLst>
              <a:ext uri="{FF2B5EF4-FFF2-40B4-BE49-F238E27FC236}">
                <a16:creationId xmlns:a16="http://schemas.microsoft.com/office/drawing/2014/main" id="{3EB6053B-1D7B-4853-898F-E7E527C431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57777" y="1427582"/>
            <a:ext cx="685800" cy="685800"/>
          </a:xfrm>
          <a:prstGeom prst="rect">
            <a:avLst/>
          </a:prstGeom>
        </p:spPr>
      </p:pic>
      <p:pic>
        <p:nvPicPr>
          <p:cNvPr id="20" name="Graphic 19" descr="Document">
            <a:extLst>
              <a:ext uri="{FF2B5EF4-FFF2-40B4-BE49-F238E27FC236}">
                <a16:creationId xmlns:a16="http://schemas.microsoft.com/office/drawing/2014/main" id="{82249BC5-389F-477C-BD51-936E4DA7FA7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286339" y="3259288"/>
            <a:ext cx="685800" cy="685800"/>
          </a:xfrm>
          <a:prstGeom prst="rect">
            <a:avLst/>
          </a:prstGeom>
        </p:spPr>
      </p:pic>
      <p:pic>
        <p:nvPicPr>
          <p:cNvPr id="21" name="Graphic 20" descr="Document">
            <a:extLst>
              <a:ext uri="{FF2B5EF4-FFF2-40B4-BE49-F238E27FC236}">
                <a16:creationId xmlns:a16="http://schemas.microsoft.com/office/drawing/2014/main" id="{FD621067-189E-4334-BA7E-1BBF33C411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03725" y="3259288"/>
            <a:ext cx="685800" cy="6858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3506907-60B4-4873-A75B-9393B0E86EF3}"/>
              </a:ext>
            </a:extLst>
          </p:cNvPr>
          <p:cNvSpPr txBox="1"/>
          <p:nvPr/>
        </p:nvSpPr>
        <p:spPr>
          <a:xfrm>
            <a:off x="2286339" y="4646691"/>
            <a:ext cx="109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Attacker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306FDB-1A84-4F33-9C64-593AB1990471}"/>
              </a:ext>
            </a:extLst>
          </p:cNvPr>
          <p:cNvSpPr txBox="1"/>
          <p:nvPr/>
        </p:nvSpPr>
        <p:spPr>
          <a:xfrm>
            <a:off x="2246663" y="1078385"/>
            <a:ext cx="929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Server</a:t>
            </a:r>
          </a:p>
        </p:txBody>
      </p:sp>
      <p:pic>
        <p:nvPicPr>
          <p:cNvPr id="24" name="Graphic 23" descr="Key">
            <a:extLst>
              <a:ext uri="{FF2B5EF4-FFF2-40B4-BE49-F238E27FC236}">
                <a16:creationId xmlns:a16="http://schemas.microsoft.com/office/drawing/2014/main" id="{92200DCA-F90D-4EF1-9344-92C7B52BB4C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363370" y="1456008"/>
            <a:ext cx="486945" cy="486945"/>
          </a:xfrm>
          <a:prstGeom prst="rect">
            <a:avLst/>
          </a:prstGeom>
        </p:spPr>
      </p:pic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DCB46FDD-39FF-4F70-96B3-406078C612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615851"/>
              </p:ext>
            </p:extLst>
          </p:nvPr>
        </p:nvGraphicFramePr>
        <p:xfrm>
          <a:off x="4379140" y="1463442"/>
          <a:ext cx="4656329" cy="17145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07151">
                  <a:extLst>
                    <a:ext uri="{9D8B030D-6E8A-4147-A177-3AD203B41FA5}">
                      <a16:colId xmlns:a16="http://schemas.microsoft.com/office/drawing/2014/main" val="1569990298"/>
                    </a:ext>
                  </a:extLst>
                </a:gridCol>
                <a:gridCol w="1560845">
                  <a:extLst>
                    <a:ext uri="{9D8B030D-6E8A-4147-A177-3AD203B41FA5}">
                      <a16:colId xmlns:a16="http://schemas.microsoft.com/office/drawing/2014/main" val="1611618201"/>
                    </a:ext>
                  </a:extLst>
                </a:gridCol>
                <a:gridCol w="1688333">
                  <a:extLst>
                    <a:ext uri="{9D8B030D-6E8A-4147-A177-3AD203B41FA5}">
                      <a16:colId xmlns:a16="http://schemas.microsoft.com/office/drawing/2014/main" val="1529008394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dirty="0"/>
                        <a:t>Plaintexts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Ciphertexts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Time duration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3833646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60032109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8065845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7329841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4691138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CD50F96C-38CF-45FE-8C3A-4F404ED00F4F}"/>
              </a:ext>
            </a:extLst>
          </p:cNvPr>
          <p:cNvSpPr txBox="1"/>
          <p:nvPr/>
        </p:nvSpPr>
        <p:spPr>
          <a:xfrm>
            <a:off x="4374701" y="179168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Plaintext # 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35FA8C-6070-4D7E-BC5A-83A9ABF358A4}"/>
              </a:ext>
            </a:extLst>
          </p:cNvPr>
          <p:cNvSpPr txBox="1"/>
          <p:nvPr/>
        </p:nvSpPr>
        <p:spPr>
          <a:xfrm>
            <a:off x="7334579" y="1784066"/>
            <a:ext cx="178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Execution time</a:t>
            </a:r>
            <a:r>
              <a:rPr lang="en-US" baseline="-25000" dirty="0"/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EA3CFF-3479-4764-8CAE-C6E8C4F44B39}"/>
              </a:ext>
            </a:extLst>
          </p:cNvPr>
          <p:cNvSpPr txBox="1"/>
          <p:nvPr/>
        </p:nvSpPr>
        <p:spPr>
          <a:xfrm>
            <a:off x="4372268" y="2160242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Plaintext # 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000EDD8-BDB6-4261-B919-7EAA4C8BD91E}"/>
              </a:ext>
            </a:extLst>
          </p:cNvPr>
          <p:cNvSpPr txBox="1"/>
          <p:nvPr/>
        </p:nvSpPr>
        <p:spPr>
          <a:xfrm>
            <a:off x="7332146" y="2152622"/>
            <a:ext cx="178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Execution time</a:t>
            </a:r>
            <a:r>
              <a:rPr lang="en-US" baseline="-25000" dirty="0"/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B9015C-CF4C-4896-8688-768B9F8E27B0}"/>
              </a:ext>
            </a:extLst>
          </p:cNvPr>
          <p:cNvSpPr txBox="1"/>
          <p:nvPr/>
        </p:nvSpPr>
        <p:spPr>
          <a:xfrm>
            <a:off x="4372268" y="248637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Plaintext # 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D5C2FA-BC6F-4C6B-BA8D-B92C05EFFF48}"/>
              </a:ext>
            </a:extLst>
          </p:cNvPr>
          <p:cNvSpPr txBox="1"/>
          <p:nvPr/>
        </p:nvSpPr>
        <p:spPr>
          <a:xfrm>
            <a:off x="7332146" y="2478755"/>
            <a:ext cx="178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Execution time</a:t>
            </a:r>
            <a:r>
              <a:rPr lang="en-US" baseline="-25000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DE2165-4721-4D73-824A-71B01ADF6F50}"/>
              </a:ext>
            </a:extLst>
          </p:cNvPr>
          <p:cNvSpPr txBox="1"/>
          <p:nvPr/>
        </p:nvSpPr>
        <p:spPr>
          <a:xfrm>
            <a:off x="4370102" y="28247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FF3A76-F18D-47FC-B9A2-51A27C45AC52}"/>
              </a:ext>
            </a:extLst>
          </p:cNvPr>
          <p:cNvSpPr txBox="1"/>
          <p:nvPr/>
        </p:nvSpPr>
        <p:spPr>
          <a:xfrm>
            <a:off x="7704883" y="281708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  <a:endParaRPr lang="en-US" baseline="-25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21C259-A516-4685-A59A-6416CD757B3F}"/>
              </a:ext>
            </a:extLst>
          </p:cNvPr>
          <p:cNvSpPr txBox="1"/>
          <p:nvPr/>
        </p:nvSpPr>
        <p:spPr>
          <a:xfrm>
            <a:off x="5764579" y="1791686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Ciphertext # 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E18EFC-999A-4501-8EF9-721C910343C5}"/>
              </a:ext>
            </a:extLst>
          </p:cNvPr>
          <p:cNvSpPr txBox="1"/>
          <p:nvPr/>
        </p:nvSpPr>
        <p:spPr>
          <a:xfrm>
            <a:off x="5762146" y="2160242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Ciphertext # 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54021E-D440-42B9-863D-B22D59CAAFE7}"/>
              </a:ext>
            </a:extLst>
          </p:cNvPr>
          <p:cNvSpPr txBox="1"/>
          <p:nvPr/>
        </p:nvSpPr>
        <p:spPr>
          <a:xfrm>
            <a:off x="5762146" y="2486375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Ciphertext # 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229EFB-45E2-4891-B439-722D769C4146}"/>
              </a:ext>
            </a:extLst>
          </p:cNvPr>
          <p:cNvSpPr txBox="1"/>
          <p:nvPr/>
        </p:nvSpPr>
        <p:spPr>
          <a:xfrm>
            <a:off x="5759979" y="28247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2032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 animBg="1"/>
      <p:bldP spid="18" grpId="0" animBg="1"/>
      <p:bldP spid="22" grpId="0"/>
      <p:bldP spid="2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C07E2-CD50-4E1D-9BEB-EA3C0E1C8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152"/>
            <a:ext cx="9144000" cy="994172"/>
          </a:xfrm>
        </p:spPr>
        <p:txBody>
          <a:bodyPr>
            <a:noAutofit/>
          </a:bodyPr>
          <a:lstStyle/>
          <a:p>
            <a:r>
              <a:rPr lang="en-US" sz="2700" b="1" dirty="0"/>
              <a:t>Correlation Timing Attack on GPU</a:t>
            </a:r>
            <a:endParaRPr lang="en-US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AE185-E087-4A6C-94B5-6E764005F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25" y="936319"/>
            <a:ext cx="8931349" cy="372985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Goal of the attack: </a:t>
            </a:r>
            <a:r>
              <a:rPr lang="en-US" sz="2000" dirty="0"/>
              <a:t>Recover all 16 bytes of the AES Key</a:t>
            </a:r>
          </a:p>
          <a:p>
            <a:r>
              <a:rPr lang="en-US" sz="2000" dirty="0"/>
              <a:t>Last Round of AES is </a:t>
            </a:r>
            <a:r>
              <a:rPr lang="en-US" sz="2000" b="1" i="1" dirty="0"/>
              <a:t>vulnerable</a:t>
            </a:r>
          </a:p>
          <a:p>
            <a:endParaRPr lang="en-US" sz="2000" b="1" i="1" dirty="0"/>
          </a:p>
          <a:p>
            <a:endParaRPr lang="en-US" sz="2000" dirty="0"/>
          </a:p>
          <a:p>
            <a:r>
              <a:rPr lang="en-US" sz="2000" dirty="0"/>
              <a:t>Last Round is </a:t>
            </a:r>
            <a:r>
              <a:rPr lang="en-US" sz="2000" b="1" i="1" dirty="0"/>
              <a:t>invertible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Attacker can find </a:t>
            </a:r>
            <a:r>
              <a:rPr lang="en-US" sz="2000" b="1" i="1" dirty="0"/>
              <a:t>number of coalesced accesses</a:t>
            </a:r>
            <a:r>
              <a:rPr lang="en-US" sz="2000" dirty="0"/>
              <a:t> per warp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ABA37-798D-4F90-98D0-E68B1D71E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36A-A961-4FA9-B8B8-F964629D4DC8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69225C4-7587-47AF-97FB-49ED874EB5FE}"/>
                  </a:ext>
                </a:extLst>
              </p:cNvPr>
              <p:cNvSpPr/>
              <p:nvPr/>
            </p:nvSpPr>
            <p:spPr>
              <a:xfrm>
                <a:off x="3226057" y="1716196"/>
                <a:ext cx="2703817" cy="482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𝑡𝑖𝑑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𝑡𝑖𝑑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] ⊕ 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69225C4-7587-47AF-97FB-49ED874EB5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057" y="1716196"/>
                <a:ext cx="2703817" cy="482696"/>
              </a:xfrm>
              <a:prstGeom prst="rect">
                <a:avLst/>
              </a:prstGeom>
              <a:blipFill>
                <a:blip r:embed="rId3"/>
                <a:stretch>
                  <a:fillRect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B664C44-F97E-4F47-B92E-1422A4290975}"/>
                  </a:ext>
                </a:extLst>
              </p:cNvPr>
              <p:cNvSpPr/>
              <p:nvPr/>
            </p:nvSpPr>
            <p:spPr>
              <a:xfrm>
                <a:off x="3158323" y="2897754"/>
                <a:ext cx="2838406" cy="482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𝑡𝑖𝑑</m:t>
                        </m:r>
                      </m:sup>
                    </m:sSubSup>
                    <m:r>
                      <a:rPr lang="en-US" sz="2100" i="1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sz="2100" i="1">
                        <a:latin typeface="Cambria Math" panose="02040503050406030204" pitchFamily="18" charset="0"/>
                      </a:rPr>
                      <m:t>[</m:t>
                    </m:r>
                    <m:sSubSup>
                      <m:sSub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𝑡𝑖𝑑</m:t>
                        </m:r>
                      </m:sup>
                    </m:sSubSup>
                    <m:r>
                      <a:rPr lang="en-US" sz="2100" i="1">
                        <a:latin typeface="Cambria Math" panose="02040503050406030204" pitchFamily="18" charset="0"/>
                      </a:rPr>
                      <m:t> ⊕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1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B664C44-F97E-4F47-B92E-1422A42909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323" y="2897754"/>
                <a:ext cx="2838406" cy="482696"/>
              </a:xfrm>
              <a:prstGeom prst="rect">
                <a:avLst/>
              </a:prstGeom>
              <a:blipFill>
                <a:blip r:embed="rId4"/>
                <a:stretch>
                  <a:fillRect r="-215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3CC3AFB2-32B1-4CBE-A987-A54BD714F9E5}"/>
              </a:ext>
            </a:extLst>
          </p:cNvPr>
          <p:cNvSpPr/>
          <p:nvPr/>
        </p:nvSpPr>
        <p:spPr>
          <a:xfrm>
            <a:off x="3226058" y="2877296"/>
            <a:ext cx="576068" cy="5567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C0A081-5483-4478-8755-9DB8B81DDAC8}"/>
              </a:ext>
            </a:extLst>
          </p:cNvPr>
          <p:cNvSpPr txBox="1"/>
          <p:nvPr/>
        </p:nvSpPr>
        <p:spPr>
          <a:xfrm>
            <a:off x="1528046" y="2812475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Memory access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of thread </a:t>
            </a:r>
            <a:r>
              <a:rPr lang="en-US" i="1" dirty="0" err="1">
                <a:solidFill>
                  <a:srgbClr val="FF0000"/>
                </a:solidFill>
              </a:rPr>
              <a:t>tid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280C2A0-7BE6-4B97-B1A5-F457BDBB57DA}"/>
              </a:ext>
            </a:extLst>
          </p:cNvPr>
          <p:cNvSpPr/>
          <p:nvPr/>
        </p:nvSpPr>
        <p:spPr>
          <a:xfrm>
            <a:off x="715621" y="3892801"/>
            <a:ext cx="7712765" cy="79119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Associate the number of coalesced accesses with execution time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80DCD22-C524-442F-B2B5-D8CEBDEB0E2A}"/>
              </a:ext>
            </a:extLst>
          </p:cNvPr>
          <p:cNvSpPr/>
          <p:nvPr/>
        </p:nvSpPr>
        <p:spPr>
          <a:xfrm>
            <a:off x="5338306" y="2886562"/>
            <a:ext cx="576068" cy="5567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Arrow: Curved Right 12">
            <a:extLst>
              <a:ext uri="{FF2B5EF4-FFF2-40B4-BE49-F238E27FC236}">
                <a16:creationId xmlns:a16="http://schemas.microsoft.com/office/drawing/2014/main" id="{31E9362C-F625-4C35-9090-C9B4C9E8893D}"/>
              </a:ext>
            </a:extLst>
          </p:cNvPr>
          <p:cNvSpPr/>
          <p:nvPr/>
        </p:nvSpPr>
        <p:spPr>
          <a:xfrm rot="5400000">
            <a:off x="4408793" y="1686943"/>
            <a:ext cx="322847" cy="2112248"/>
          </a:xfrm>
          <a:prstGeom prst="curv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39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9" grpId="0" animBg="1"/>
      <p:bldP spid="10" grpId="0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304A0-9F51-4A6B-A8B4-4FEE6998B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2" y="-119359"/>
            <a:ext cx="9025058" cy="994172"/>
          </a:xfrm>
        </p:spPr>
        <p:txBody>
          <a:bodyPr>
            <a:normAutofit/>
          </a:bodyPr>
          <a:lstStyle/>
          <a:p>
            <a:r>
              <a:rPr lang="en-US" sz="3200" b="1" dirty="0"/>
              <a:t>Coalesced Accesses and Execution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CEAE2-72B6-45F2-A9DF-E74F4F3BC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6238D-1EDD-400C-95D0-1D20FFF94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36A-A961-4FA9-B8B8-F964629D4DC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692BA5-8DBF-4B03-A218-3C48865A0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919" y="592459"/>
            <a:ext cx="4492269" cy="348327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7A10CC0-DFC8-49A2-8308-09CB26B05334}"/>
              </a:ext>
            </a:extLst>
          </p:cNvPr>
          <p:cNvSpPr/>
          <p:nvPr/>
        </p:nvSpPr>
        <p:spPr>
          <a:xfrm>
            <a:off x="1957705" y="4075731"/>
            <a:ext cx="5249270" cy="79119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How an attacker can calculate the number of coalesced accesses?</a:t>
            </a:r>
          </a:p>
        </p:txBody>
      </p:sp>
    </p:spTree>
    <p:extLst>
      <p:ext uri="{BB962C8B-B14F-4D97-AF65-F5344CB8AC3E}">
        <p14:creationId xmlns:p14="http://schemas.microsoft.com/office/powerpoint/2010/main" val="106669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47D3E-C197-4254-9912-02EB897D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Calculation of number of coalesced accesses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27999-06B3-42E6-BE1E-780DA7CB4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Round of AES</a:t>
            </a:r>
          </a:p>
          <a:p>
            <a:endParaRPr lang="en-US" dirty="0"/>
          </a:p>
          <a:p>
            <a:r>
              <a:rPr lang="en-US" dirty="0"/>
              <a:t>Invertible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28C792D-62AB-4E69-8589-25C37AA6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36A-A961-4FA9-B8B8-F964629D4DC8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585C130-5C0D-4D21-B1CF-A5A2E0C2C430}"/>
                  </a:ext>
                </a:extLst>
              </p:cNvPr>
              <p:cNvSpPr/>
              <p:nvPr/>
            </p:nvSpPr>
            <p:spPr>
              <a:xfrm>
                <a:off x="2939810" y="1419615"/>
                <a:ext cx="2703817" cy="482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𝑡𝑖𝑑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𝑡𝑖𝑑</m:t>
                          </m:r>
                        </m:sup>
                      </m:sSubSup>
                      <m:r>
                        <a:rPr lang="en-US" sz="2100" i="1">
                          <a:latin typeface="Cambria Math" panose="02040503050406030204" pitchFamily="18" charset="0"/>
                        </a:rPr>
                        <m:t>] ⊕ 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585C130-5C0D-4D21-B1CF-A5A2E0C2C4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810" y="1419615"/>
                <a:ext cx="2703817" cy="482696"/>
              </a:xfrm>
              <a:prstGeom prst="rect">
                <a:avLst/>
              </a:prstGeom>
              <a:blipFill>
                <a:blip r:embed="rId2"/>
                <a:stretch>
                  <a:fillRect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CCEBE95-8024-470A-BDB5-713703124975}"/>
                  </a:ext>
                </a:extLst>
              </p:cNvPr>
              <p:cNvSpPr/>
              <p:nvPr/>
            </p:nvSpPr>
            <p:spPr>
              <a:xfrm>
                <a:off x="2872074" y="2207541"/>
                <a:ext cx="2838406" cy="482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𝑡𝑖𝑑</m:t>
                        </m:r>
                      </m:sup>
                    </m:sSubSup>
                    <m:r>
                      <a:rPr lang="en-US" sz="2100" i="1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sz="2100" i="1">
                        <a:latin typeface="Cambria Math" panose="02040503050406030204" pitchFamily="18" charset="0"/>
                      </a:rPr>
                      <m:t>[</m:t>
                    </m:r>
                    <m:sSubSup>
                      <m:sSub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𝑡𝑖𝑑</m:t>
                        </m:r>
                      </m:sup>
                    </m:sSubSup>
                    <m:r>
                      <a:rPr lang="en-US" sz="2100" i="1">
                        <a:latin typeface="Cambria Math" panose="02040503050406030204" pitchFamily="18" charset="0"/>
                      </a:rPr>
                      <m:t> ⊕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1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CCEBE95-8024-470A-BDB5-7137031249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074" y="2207541"/>
                <a:ext cx="2838406" cy="482696"/>
              </a:xfrm>
              <a:prstGeom prst="rect">
                <a:avLst/>
              </a:prstGeom>
              <a:blipFill>
                <a:blip r:embed="rId3"/>
                <a:stretch>
                  <a:fillRect r="-215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C2044425-FB95-4797-A49F-64D33B65A967}"/>
              </a:ext>
            </a:extLst>
          </p:cNvPr>
          <p:cNvSpPr/>
          <p:nvPr/>
        </p:nvSpPr>
        <p:spPr>
          <a:xfrm>
            <a:off x="2872073" y="2091694"/>
            <a:ext cx="643803" cy="6216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7002F2-7123-4B8A-8B92-E463976EDE53}"/>
              </a:ext>
            </a:extLst>
          </p:cNvPr>
          <p:cNvSpPr txBox="1"/>
          <p:nvPr/>
        </p:nvSpPr>
        <p:spPr>
          <a:xfrm>
            <a:off x="1241797" y="2091695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Memory access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of thread </a:t>
            </a:r>
            <a:r>
              <a:rPr lang="en-US" i="1" dirty="0" err="1">
                <a:solidFill>
                  <a:srgbClr val="FF0000"/>
                </a:solidFill>
              </a:rPr>
              <a:t>tid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56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F9AD7-CBF2-4B73-A27B-0BE9530B5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51" y="10052"/>
            <a:ext cx="8974948" cy="994172"/>
          </a:xfrm>
        </p:spPr>
        <p:txBody>
          <a:bodyPr>
            <a:noAutofit/>
          </a:bodyPr>
          <a:lstStyle/>
          <a:p>
            <a:r>
              <a:rPr lang="en-US" sz="3200" b="1" dirty="0"/>
              <a:t>Calculation of number of coalesced accesses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323981-5E6C-49B5-9307-231E8E80B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36A-A961-4FA9-B8B8-F964629D4DC8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8C6878A-6885-4647-82BA-FD6E1131747C}"/>
                  </a:ext>
                </a:extLst>
              </p:cNvPr>
              <p:cNvSpPr/>
              <p:nvPr/>
            </p:nvSpPr>
            <p:spPr>
              <a:xfrm>
                <a:off x="3255274" y="755084"/>
                <a:ext cx="2838406" cy="482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𝑡𝑖𝑑</m:t>
                        </m:r>
                      </m:sup>
                    </m:sSubSup>
                    <m:r>
                      <a:rPr lang="en-US" sz="2100" i="1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sz="2100" i="1">
                        <a:latin typeface="Cambria Math" panose="02040503050406030204" pitchFamily="18" charset="0"/>
                      </a:rPr>
                      <m:t>[</m:t>
                    </m:r>
                    <m:sSubSup>
                      <m:sSub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𝑡𝑖𝑑</m:t>
                        </m:r>
                      </m:sup>
                    </m:sSubSup>
                    <m:r>
                      <a:rPr lang="en-US" sz="2100" i="1">
                        <a:latin typeface="Cambria Math" panose="02040503050406030204" pitchFamily="18" charset="0"/>
                      </a:rPr>
                      <m:t> ⊕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1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8C6878A-6885-4647-82BA-FD6E113174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274" y="755084"/>
                <a:ext cx="2838406" cy="482696"/>
              </a:xfrm>
              <a:prstGeom prst="rect">
                <a:avLst/>
              </a:prstGeom>
              <a:blipFill>
                <a:blip r:embed="rId3"/>
                <a:stretch>
                  <a:fillRect r="-215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>
            <a:extLst>
              <a:ext uri="{FF2B5EF4-FFF2-40B4-BE49-F238E27FC236}">
                <a16:creationId xmlns:a16="http://schemas.microsoft.com/office/drawing/2014/main" id="{9F11F7AA-0713-4BCF-9DC2-72DFD4EDD3E8}"/>
              </a:ext>
            </a:extLst>
          </p:cNvPr>
          <p:cNvSpPr/>
          <p:nvPr/>
        </p:nvSpPr>
        <p:spPr>
          <a:xfrm>
            <a:off x="923607" y="1800722"/>
            <a:ext cx="1357306" cy="26931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54D5D39-D4C6-4A7E-A10E-F3685B51D481}"/>
              </a:ext>
            </a:extLst>
          </p:cNvPr>
          <p:cNvSpPr txBox="1"/>
          <p:nvPr/>
        </p:nvSpPr>
        <p:spPr>
          <a:xfrm>
            <a:off x="974429" y="290840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…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3B73BD3-3775-4B74-9516-1DD5A910AA63}"/>
              </a:ext>
            </a:extLst>
          </p:cNvPr>
          <p:cNvSpPr txBox="1"/>
          <p:nvPr/>
        </p:nvSpPr>
        <p:spPr>
          <a:xfrm>
            <a:off x="1931939" y="290915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…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EFD50D9-EDE9-4D2C-9DA1-0ECECA6D49B3}"/>
              </a:ext>
            </a:extLst>
          </p:cNvPr>
          <p:cNvSpPr/>
          <p:nvPr/>
        </p:nvSpPr>
        <p:spPr>
          <a:xfrm>
            <a:off x="1301143" y="1896733"/>
            <a:ext cx="652877" cy="3534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</a:t>
            </a:r>
            <a:r>
              <a:rPr lang="en-US" sz="1600" baseline="-25000" dirty="0">
                <a:solidFill>
                  <a:schemeClr val="tx1"/>
                </a:solidFill>
              </a:rPr>
              <a:t>j</a:t>
            </a:r>
            <a:r>
              <a:rPr lang="en-US" sz="1600" baseline="30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FDC347C-AC81-438F-9414-1463C73C616F}"/>
              </a:ext>
            </a:extLst>
          </p:cNvPr>
          <p:cNvSpPr/>
          <p:nvPr/>
        </p:nvSpPr>
        <p:spPr>
          <a:xfrm>
            <a:off x="1301143" y="2250083"/>
            <a:ext cx="652877" cy="3534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</a:t>
            </a:r>
            <a:r>
              <a:rPr lang="en-US" sz="1600" baseline="-25000" dirty="0">
                <a:solidFill>
                  <a:schemeClr val="tx1"/>
                </a:solidFill>
              </a:rPr>
              <a:t>j</a:t>
            </a:r>
            <a:r>
              <a:rPr lang="en-US" sz="1600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0DF0BC9-48E1-44E7-ACAD-79812D2D07D3}"/>
              </a:ext>
            </a:extLst>
          </p:cNvPr>
          <p:cNvSpPr/>
          <p:nvPr/>
        </p:nvSpPr>
        <p:spPr>
          <a:xfrm>
            <a:off x="1301143" y="4078883"/>
            <a:ext cx="652877" cy="3534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</a:t>
            </a:r>
            <a:r>
              <a:rPr lang="en-US" sz="1600" baseline="-25000" dirty="0">
                <a:solidFill>
                  <a:schemeClr val="tx1"/>
                </a:solidFill>
              </a:rPr>
              <a:t>j</a:t>
            </a:r>
            <a:r>
              <a:rPr lang="en-US" sz="1600" baseline="30000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54FA0B7-9A7E-464E-9498-4690A6EF22F6}"/>
              </a:ext>
            </a:extLst>
          </p:cNvPr>
          <p:cNvSpPr/>
          <p:nvPr/>
        </p:nvSpPr>
        <p:spPr>
          <a:xfrm>
            <a:off x="1301143" y="2604312"/>
            <a:ext cx="652877" cy="14743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3619305-09E4-4ED4-93F6-53FC63C2B865}"/>
              </a:ext>
            </a:extLst>
          </p:cNvPr>
          <p:cNvSpPr txBox="1"/>
          <p:nvPr/>
        </p:nvSpPr>
        <p:spPr>
          <a:xfrm>
            <a:off x="1049844" y="4465866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Ciphertext</a:t>
            </a:r>
            <a:endParaRPr lang="en-US" sz="12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DA1E8C9-5A03-4940-927B-6845C18E2EFA}"/>
              </a:ext>
            </a:extLst>
          </p:cNvPr>
          <p:cNvSpPr/>
          <p:nvPr/>
        </p:nvSpPr>
        <p:spPr>
          <a:xfrm>
            <a:off x="2940238" y="1802087"/>
            <a:ext cx="932714" cy="26931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1878B48-9E1D-4D51-B694-7801CD9160B7}"/>
              </a:ext>
            </a:extLst>
          </p:cNvPr>
          <p:cNvSpPr/>
          <p:nvPr/>
        </p:nvSpPr>
        <p:spPr>
          <a:xfrm>
            <a:off x="3065797" y="2597626"/>
            <a:ext cx="728360" cy="14743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EA9BF5A-965C-406E-B1AB-784687F12133}"/>
              </a:ext>
            </a:extLst>
          </p:cNvPr>
          <p:cNvSpPr/>
          <p:nvPr/>
        </p:nvSpPr>
        <p:spPr>
          <a:xfrm>
            <a:off x="3065797" y="2238797"/>
            <a:ext cx="728360" cy="3596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⊕ </a:t>
            </a:r>
            <a:r>
              <a:rPr lang="en-US" sz="1600" dirty="0" err="1">
                <a:solidFill>
                  <a:schemeClr val="tx1"/>
                </a:solidFill>
              </a:rPr>
              <a:t>k</a:t>
            </a:r>
            <a:r>
              <a:rPr lang="en-US" sz="1600" baseline="-25000" dirty="0" err="1">
                <a:solidFill>
                  <a:schemeClr val="tx1"/>
                </a:solidFill>
              </a:rPr>
              <a:t>j</a:t>
            </a:r>
            <a:r>
              <a:rPr lang="en-US" sz="1600" baseline="30000" dirty="0" err="1">
                <a:solidFill>
                  <a:schemeClr val="tx1"/>
                </a:solidFill>
              </a:rPr>
              <a:t>m</a:t>
            </a:r>
            <a:endParaRPr lang="en-US" sz="1600" baseline="30000" dirty="0">
              <a:solidFill>
                <a:schemeClr val="tx1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92FD286-14B2-451E-AC8D-1EA177B286D4}"/>
              </a:ext>
            </a:extLst>
          </p:cNvPr>
          <p:cNvSpPr/>
          <p:nvPr/>
        </p:nvSpPr>
        <p:spPr>
          <a:xfrm>
            <a:off x="3065796" y="1882826"/>
            <a:ext cx="729701" cy="3596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⊕ </a:t>
            </a:r>
            <a:r>
              <a:rPr lang="en-US" sz="1600" dirty="0" err="1">
                <a:solidFill>
                  <a:schemeClr val="tx1"/>
                </a:solidFill>
              </a:rPr>
              <a:t>k</a:t>
            </a:r>
            <a:r>
              <a:rPr lang="en-US" sz="1600" baseline="-25000" dirty="0" err="1">
                <a:solidFill>
                  <a:schemeClr val="tx1"/>
                </a:solidFill>
              </a:rPr>
              <a:t>j</a:t>
            </a:r>
            <a:r>
              <a:rPr lang="en-US" sz="1600" baseline="30000" dirty="0" err="1">
                <a:solidFill>
                  <a:schemeClr val="tx1"/>
                </a:solidFill>
              </a:rPr>
              <a:t>m</a:t>
            </a:r>
            <a:endParaRPr lang="en-US" sz="1600" baseline="30000" dirty="0">
              <a:solidFill>
                <a:schemeClr val="tx1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83F10C0-EDF2-4FF6-8B81-B9544E9316D7}"/>
              </a:ext>
            </a:extLst>
          </p:cNvPr>
          <p:cNvSpPr/>
          <p:nvPr/>
        </p:nvSpPr>
        <p:spPr>
          <a:xfrm>
            <a:off x="3065797" y="4073097"/>
            <a:ext cx="728358" cy="3596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⊕ </a:t>
            </a:r>
            <a:r>
              <a:rPr lang="en-US" sz="1600" dirty="0" err="1">
                <a:solidFill>
                  <a:schemeClr val="tx1"/>
                </a:solidFill>
              </a:rPr>
              <a:t>k</a:t>
            </a:r>
            <a:r>
              <a:rPr lang="en-US" sz="1600" baseline="-25000" dirty="0" err="1">
                <a:solidFill>
                  <a:schemeClr val="tx1"/>
                </a:solidFill>
              </a:rPr>
              <a:t>j</a:t>
            </a:r>
            <a:r>
              <a:rPr lang="en-US" sz="1600" baseline="30000" dirty="0" err="1">
                <a:solidFill>
                  <a:schemeClr val="tx1"/>
                </a:solidFill>
              </a:rPr>
              <a:t>m</a:t>
            </a:r>
            <a:endParaRPr lang="en-US" sz="1600" baseline="30000" dirty="0">
              <a:solidFill>
                <a:schemeClr val="tx1"/>
              </a:solidFill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9408EC8-9500-4660-B47C-1E0227B72C8E}"/>
              </a:ext>
            </a:extLst>
          </p:cNvPr>
          <p:cNvCxnSpPr>
            <a:cxnSpLocks/>
          </p:cNvCxnSpPr>
          <p:nvPr/>
        </p:nvCxnSpPr>
        <p:spPr>
          <a:xfrm>
            <a:off x="2281324" y="2109338"/>
            <a:ext cx="78447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514F49E-3CBB-4B64-A7F4-E9A1653C5EFD}"/>
              </a:ext>
            </a:extLst>
          </p:cNvPr>
          <p:cNvCxnSpPr>
            <a:cxnSpLocks/>
          </p:cNvCxnSpPr>
          <p:nvPr/>
        </p:nvCxnSpPr>
        <p:spPr>
          <a:xfrm>
            <a:off x="2281324" y="2468185"/>
            <a:ext cx="77785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C8146304-1095-44EC-96AF-2609D258DB22}"/>
              </a:ext>
            </a:extLst>
          </p:cNvPr>
          <p:cNvSpPr/>
          <p:nvPr/>
        </p:nvSpPr>
        <p:spPr>
          <a:xfrm>
            <a:off x="2105578" y="2585872"/>
            <a:ext cx="1042825" cy="1474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3597AC4D-61BC-4317-A3E4-6320E3AD9547}"/>
              </a:ext>
            </a:extLst>
          </p:cNvPr>
          <p:cNvCxnSpPr>
            <a:cxnSpLocks/>
            <a:endCxn id="75" idx="1"/>
          </p:cNvCxnSpPr>
          <p:nvPr/>
        </p:nvCxnSpPr>
        <p:spPr>
          <a:xfrm flipV="1">
            <a:off x="2280913" y="4252940"/>
            <a:ext cx="784884" cy="15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38793D25-8D90-493D-A011-2B2BF0DEB9C4}"/>
              </a:ext>
            </a:extLst>
          </p:cNvPr>
          <p:cNvSpPr/>
          <p:nvPr/>
        </p:nvSpPr>
        <p:spPr>
          <a:xfrm>
            <a:off x="4378726" y="1800143"/>
            <a:ext cx="1515138" cy="26931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AF21FE9-39F2-4022-960A-4A2D6AD19906}"/>
              </a:ext>
            </a:extLst>
          </p:cNvPr>
          <p:cNvSpPr/>
          <p:nvPr/>
        </p:nvSpPr>
        <p:spPr>
          <a:xfrm>
            <a:off x="4491402" y="2600654"/>
            <a:ext cx="1362110" cy="14743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22F02FC-473D-4593-9BB6-C706CBDB9520}"/>
              </a:ext>
            </a:extLst>
          </p:cNvPr>
          <p:cNvSpPr/>
          <p:nvPr/>
        </p:nvSpPr>
        <p:spPr>
          <a:xfrm>
            <a:off x="4491402" y="2241078"/>
            <a:ext cx="1362109" cy="3596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</a:t>
            </a:r>
            <a:r>
              <a:rPr lang="en-US" sz="1600" baseline="-25000" dirty="0">
                <a:solidFill>
                  <a:schemeClr val="tx1"/>
                </a:solidFill>
              </a:rPr>
              <a:t>4</a:t>
            </a:r>
            <a:r>
              <a:rPr lang="en-US" sz="1600" baseline="30000" dirty="0">
                <a:solidFill>
                  <a:schemeClr val="tx1"/>
                </a:solidFill>
              </a:rPr>
              <a:t>-1</a:t>
            </a:r>
            <a:r>
              <a:rPr lang="en-US" sz="1600" dirty="0">
                <a:solidFill>
                  <a:schemeClr val="tx1"/>
                </a:solidFill>
              </a:rPr>
              <a:t>[c</a:t>
            </a:r>
            <a:r>
              <a:rPr lang="en-US" sz="1600" baseline="-25000" dirty="0">
                <a:solidFill>
                  <a:schemeClr val="tx1"/>
                </a:solidFill>
              </a:rPr>
              <a:t>j</a:t>
            </a:r>
            <a:r>
              <a:rPr lang="en-US" sz="1600" baseline="30000" dirty="0">
                <a:solidFill>
                  <a:schemeClr val="tx1"/>
                </a:solidFill>
              </a:rPr>
              <a:t>2</a:t>
            </a:r>
            <a:r>
              <a:rPr lang="en-US" sz="16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⊕</a:t>
            </a:r>
            <a:r>
              <a:rPr lang="en-US" sz="1600" dirty="0">
                <a:solidFill>
                  <a:schemeClr val="tx1"/>
                </a:solidFill>
              </a:rPr>
              <a:t>k</a:t>
            </a:r>
            <a:r>
              <a:rPr lang="en-US" sz="1600" baseline="-25000" dirty="0">
                <a:solidFill>
                  <a:schemeClr val="tx1"/>
                </a:solidFill>
              </a:rPr>
              <a:t>j</a:t>
            </a:r>
            <a:r>
              <a:rPr lang="en-US" sz="1600" baseline="30000" dirty="0">
                <a:solidFill>
                  <a:schemeClr val="tx1"/>
                </a:solidFill>
              </a:rPr>
              <a:t>m</a:t>
            </a:r>
            <a:r>
              <a:rPr lang="en-US" sz="1600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A7ADDEA-04DF-400F-8AEF-01032AD2452F}"/>
              </a:ext>
            </a:extLst>
          </p:cNvPr>
          <p:cNvSpPr/>
          <p:nvPr/>
        </p:nvSpPr>
        <p:spPr>
          <a:xfrm>
            <a:off x="4491403" y="1880883"/>
            <a:ext cx="1362110" cy="3596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</a:t>
            </a:r>
            <a:r>
              <a:rPr lang="en-US" sz="1600" baseline="-25000" dirty="0">
                <a:solidFill>
                  <a:schemeClr val="tx1"/>
                </a:solidFill>
              </a:rPr>
              <a:t>4</a:t>
            </a:r>
            <a:r>
              <a:rPr lang="en-US" sz="1600" baseline="30000" dirty="0">
                <a:solidFill>
                  <a:schemeClr val="tx1"/>
                </a:solidFill>
              </a:rPr>
              <a:t>-1</a:t>
            </a:r>
            <a:r>
              <a:rPr lang="en-US" sz="1600" dirty="0">
                <a:solidFill>
                  <a:schemeClr val="tx1"/>
                </a:solidFill>
              </a:rPr>
              <a:t>[c</a:t>
            </a:r>
            <a:r>
              <a:rPr lang="en-US" sz="1600" baseline="-25000" dirty="0">
                <a:solidFill>
                  <a:schemeClr val="tx1"/>
                </a:solidFill>
              </a:rPr>
              <a:t>j</a:t>
            </a:r>
            <a:r>
              <a:rPr lang="en-US" sz="1600" baseline="30000" dirty="0">
                <a:solidFill>
                  <a:schemeClr val="tx1"/>
                </a:solidFill>
              </a:rPr>
              <a:t>1</a:t>
            </a:r>
            <a:r>
              <a:rPr lang="en-US" sz="16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⊕</a:t>
            </a:r>
            <a:r>
              <a:rPr lang="en-US" sz="1600" dirty="0">
                <a:solidFill>
                  <a:schemeClr val="tx1"/>
                </a:solidFill>
              </a:rPr>
              <a:t>k</a:t>
            </a:r>
            <a:r>
              <a:rPr lang="en-US" sz="1600" baseline="-25000" dirty="0">
                <a:solidFill>
                  <a:schemeClr val="tx1"/>
                </a:solidFill>
              </a:rPr>
              <a:t>j</a:t>
            </a:r>
            <a:r>
              <a:rPr lang="en-US" sz="1600" baseline="30000" dirty="0">
                <a:solidFill>
                  <a:schemeClr val="tx1"/>
                </a:solidFill>
              </a:rPr>
              <a:t>m</a:t>
            </a:r>
            <a:r>
              <a:rPr lang="en-US" sz="1600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0808B6F-29B7-427E-B9AE-86E7EB459052}"/>
              </a:ext>
            </a:extLst>
          </p:cNvPr>
          <p:cNvSpPr/>
          <p:nvPr/>
        </p:nvSpPr>
        <p:spPr>
          <a:xfrm>
            <a:off x="4491401" y="4074636"/>
            <a:ext cx="1361969" cy="3596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</a:t>
            </a:r>
            <a:r>
              <a:rPr lang="en-US" sz="1600" baseline="-25000" dirty="0">
                <a:solidFill>
                  <a:schemeClr val="tx1"/>
                </a:solidFill>
              </a:rPr>
              <a:t>4</a:t>
            </a:r>
            <a:r>
              <a:rPr lang="en-US" sz="1600" baseline="30000" dirty="0">
                <a:solidFill>
                  <a:schemeClr val="tx1"/>
                </a:solidFill>
              </a:rPr>
              <a:t>-1</a:t>
            </a:r>
            <a:r>
              <a:rPr lang="en-US" sz="1600" dirty="0">
                <a:solidFill>
                  <a:schemeClr val="tx1"/>
                </a:solidFill>
              </a:rPr>
              <a:t>[c</a:t>
            </a:r>
            <a:r>
              <a:rPr lang="en-US" sz="1600" baseline="-25000" dirty="0">
                <a:solidFill>
                  <a:schemeClr val="tx1"/>
                </a:solidFill>
              </a:rPr>
              <a:t>j</a:t>
            </a:r>
            <a:r>
              <a:rPr lang="en-US" sz="1600" baseline="30000" dirty="0">
                <a:solidFill>
                  <a:schemeClr val="tx1"/>
                </a:solidFill>
              </a:rPr>
              <a:t>32</a:t>
            </a:r>
            <a:r>
              <a:rPr lang="en-US" sz="16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⊕</a:t>
            </a:r>
            <a:r>
              <a:rPr lang="en-US" sz="1600" dirty="0">
                <a:solidFill>
                  <a:schemeClr val="tx1"/>
                </a:solidFill>
              </a:rPr>
              <a:t>k</a:t>
            </a:r>
            <a:r>
              <a:rPr lang="en-US" sz="1600" baseline="-25000" dirty="0">
                <a:solidFill>
                  <a:schemeClr val="tx1"/>
                </a:solidFill>
              </a:rPr>
              <a:t>j</a:t>
            </a:r>
            <a:r>
              <a:rPr lang="en-US" sz="1600" baseline="30000" dirty="0">
                <a:solidFill>
                  <a:schemeClr val="tx1"/>
                </a:solidFill>
              </a:rPr>
              <a:t>m</a:t>
            </a:r>
            <a:r>
              <a:rPr lang="en-US" sz="1600" dirty="0">
                <a:solidFill>
                  <a:schemeClr val="tx1"/>
                </a:solidFill>
              </a:rPr>
              <a:t>]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1DFFC5F7-952C-45F3-A415-680AC4B5EEC4}"/>
              </a:ext>
            </a:extLst>
          </p:cNvPr>
          <p:cNvCxnSpPr>
            <a:cxnSpLocks/>
          </p:cNvCxnSpPr>
          <p:nvPr/>
        </p:nvCxnSpPr>
        <p:spPr>
          <a:xfrm>
            <a:off x="3789174" y="2111162"/>
            <a:ext cx="69231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F2EB3788-D924-4348-A97D-B7CB8C3D4FCA}"/>
              </a:ext>
            </a:extLst>
          </p:cNvPr>
          <p:cNvCxnSpPr>
            <a:cxnSpLocks/>
          </p:cNvCxnSpPr>
          <p:nvPr/>
        </p:nvCxnSpPr>
        <p:spPr>
          <a:xfrm>
            <a:off x="3789174" y="2470009"/>
            <a:ext cx="69231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8DC2839E-4D16-48F0-A0FE-76F256792EEE}"/>
              </a:ext>
            </a:extLst>
          </p:cNvPr>
          <p:cNvSpPr/>
          <p:nvPr/>
        </p:nvSpPr>
        <p:spPr>
          <a:xfrm>
            <a:off x="6569173" y="1799801"/>
            <a:ext cx="912727" cy="26931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D7D89AF-401A-4345-857B-9505D58B37F7}"/>
              </a:ext>
            </a:extLst>
          </p:cNvPr>
          <p:cNvSpPr/>
          <p:nvPr/>
        </p:nvSpPr>
        <p:spPr>
          <a:xfrm>
            <a:off x="6694152" y="1895813"/>
            <a:ext cx="652877" cy="3534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</a:t>
            </a:r>
            <a:r>
              <a:rPr lang="en-US" sz="1600" baseline="-25000" dirty="0">
                <a:solidFill>
                  <a:schemeClr val="tx1"/>
                </a:solidFill>
              </a:rPr>
              <a:t>i</a:t>
            </a:r>
            <a:r>
              <a:rPr lang="en-US" sz="1600" baseline="30000" dirty="0">
                <a:solidFill>
                  <a:schemeClr val="tx1"/>
                </a:solidFill>
              </a:rPr>
              <a:t>1,m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212514CA-BE6D-4B8F-A487-F41C5F4CC52B}"/>
              </a:ext>
            </a:extLst>
          </p:cNvPr>
          <p:cNvSpPr/>
          <p:nvPr/>
        </p:nvSpPr>
        <p:spPr>
          <a:xfrm>
            <a:off x="6694152" y="2249162"/>
            <a:ext cx="652877" cy="3534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</a:t>
            </a:r>
            <a:r>
              <a:rPr lang="en-US" sz="1600" baseline="-25000" dirty="0">
                <a:solidFill>
                  <a:schemeClr val="tx1"/>
                </a:solidFill>
              </a:rPr>
              <a:t>i</a:t>
            </a:r>
            <a:r>
              <a:rPr lang="en-US" sz="1600" baseline="30000" dirty="0">
                <a:solidFill>
                  <a:schemeClr val="tx1"/>
                </a:solidFill>
              </a:rPr>
              <a:t>2,m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A5FC380-F018-4CA3-B428-88EA0D506A34}"/>
              </a:ext>
            </a:extLst>
          </p:cNvPr>
          <p:cNvSpPr/>
          <p:nvPr/>
        </p:nvSpPr>
        <p:spPr>
          <a:xfrm>
            <a:off x="6694152" y="4077964"/>
            <a:ext cx="652877" cy="3534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</a:t>
            </a:r>
            <a:r>
              <a:rPr lang="en-US" sz="1600" baseline="-25000" dirty="0">
                <a:solidFill>
                  <a:schemeClr val="tx1"/>
                </a:solidFill>
              </a:rPr>
              <a:t>i</a:t>
            </a:r>
            <a:r>
              <a:rPr lang="en-US" sz="1600" baseline="30000" dirty="0">
                <a:solidFill>
                  <a:schemeClr val="tx1"/>
                </a:solidFill>
              </a:rPr>
              <a:t>32,m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462BF9B-B92E-48CF-B60C-525727BA9B6B}"/>
              </a:ext>
            </a:extLst>
          </p:cNvPr>
          <p:cNvSpPr/>
          <p:nvPr/>
        </p:nvSpPr>
        <p:spPr>
          <a:xfrm>
            <a:off x="6694152" y="2603392"/>
            <a:ext cx="652877" cy="14743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5CD8FDD-0FAE-4614-A5F8-5559C538FECC}"/>
              </a:ext>
            </a:extLst>
          </p:cNvPr>
          <p:cNvCxnSpPr>
            <a:cxnSpLocks/>
          </p:cNvCxnSpPr>
          <p:nvPr/>
        </p:nvCxnSpPr>
        <p:spPr>
          <a:xfrm>
            <a:off x="5846197" y="2108927"/>
            <a:ext cx="84120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1B5EB7F-626B-45EA-8338-1B5B5B610919}"/>
              </a:ext>
            </a:extLst>
          </p:cNvPr>
          <p:cNvCxnSpPr>
            <a:cxnSpLocks/>
          </p:cNvCxnSpPr>
          <p:nvPr/>
        </p:nvCxnSpPr>
        <p:spPr>
          <a:xfrm>
            <a:off x="5846197" y="2467774"/>
            <a:ext cx="841202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1E1829D0-866D-4DD3-9B6E-435D7A2CF9EA}"/>
              </a:ext>
            </a:extLst>
          </p:cNvPr>
          <p:cNvCxnSpPr>
            <a:cxnSpLocks/>
          </p:cNvCxnSpPr>
          <p:nvPr/>
        </p:nvCxnSpPr>
        <p:spPr>
          <a:xfrm flipV="1">
            <a:off x="5845606" y="4289565"/>
            <a:ext cx="847112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F5683A43-7F9C-49ED-8865-F2E43C7805F2}"/>
              </a:ext>
            </a:extLst>
          </p:cNvPr>
          <p:cNvSpPr txBox="1"/>
          <p:nvPr/>
        </p:nvSpPr>
        <p:spPr>
          <a:xfrm>
            <a:off x="6084066" y="1155206"/>
            <a:ext cx="1783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Guessed Table </a:t>
            </a:r>
          </a:p>
          <a:p>
            <a:pPr algn="ctr"/>
            <a:r>
              <a:rPr lang="en-US" dirty="0"/>
              <a:t>Lookup Indices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5C8D3F7-B8D5-410A-B123-749FC2D18942}"/>
              </a:ext>
            </a:extLst>
          </p:cNvPr>
          <p:cNvSpPr/>
          <p:nvPr/>
        </p:nvSpPr>
        <p:spPr>
          <a:xfrm>
            <a:off x="3684620" y="2585848"/>
            <a:ext cx="1042825" cy="1474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2A1BC2D-85D8-47B5-A014-3895E360F414}"/>
              </a:ext>
            </a:extLst>
          </p:cNvPr>
          <p:cNvSpPr/>
          <p:nvPr/>
        </p:nvSpPr>
        <p:spPr>
          <a:xfrm>
            <a:off x="5739718" y="2585848"/>
            <a:ext cx="1042825" cy="1474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4" name="Right Brace 103">
            <a:extLst>
              <a:ext uri="{FF2B5EF4-FFF2-40B4-BE49-F238E27FC236}">
                <a16:creationId xmlns:a16="http://schemas.microsoft.com/office/drawing/2014/main" id="{39529DA4-A6BF-4512-BD3C-251F671925FB}"/>
              </a:ext>
            </a:extLst>
          </p:cNvPr>
          <p:cNvSpPr/>
          <p:nvPr/>
        </p:nvSpPr>
        <p:spPr>
          <a:xfrm>
            <a:off x="7594285" y="1799801"/>
            <a:ext cx="263431" cy="2693115"/>
          </a:xfrm>
          <a:prstGeom prst="rightBrace">
            <a:avLst/>
          </a:prstGeom>
          <a:noFill/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506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22C3D8EE-00D0-4EA2-BBCE-2AA5D2173125}"/>
              </a:ext>
            </a:extLst>
          </p:cNvPr>
          <p:cNvSpPr txBox="1"/>
          <p:nvPr/>
        </p:nvSpPr>
        <p:spPr>
          <a:xfrm rot="16200000">
            <a:off x="6868401" y="2812519"/>
            <a:ext cx="2714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Coalesced Accesses</a:t>
            </a:r>
          </a:p>
          <a:p>
            <a:pPr algn="ctr"/>
            <a:r>
              <a:rPr lang="en-US" dirty="0"/>
              <a:t>(</a:t>
            </a:r>
            <a:r>
              <a:rPr lang="en-US" dirty="0" err="1">
                <a:latin typeface="Consolas" panose="020B0609020204030204" pitchFamily="49" charset="0"/>
              </a:rPr>
              <a:t>A</a:t>
            </a:r>
            <a:r>
              <a:rPr lang="en-US" baseline="-25000" dirty="0" err="1">
                <a:latin typeface="Consolas" panose="020B0609020204030204" pitchFamily="49" charset="0"/>
              </a:rPr>
              <a:t>j</a:t>
            </a:r>
            <a:r>
              <a:rPr lang="en-US" baseline="30000" dirty="0" err="1">
                <a:latin typeface="Consolas" panose="020B0609020204030204" pitchFamily="49" charset="0"/>
              </a:rPr>
              <a:t>m,n</a:t>
            </a:r>
            <a:r>
              <a:rPr lang="en-US" dirty="0"/>
              <a:t>)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3BF28B3B-C6F6-4999-A8CC-FAEC08D56D71}"/>
              </a:ext>
            </a:extLst>
          </p:cNvPr>
          <p:cNvSpPr/>
          <p:nvPr/>
        </p:nvSpPr>
        <p:spPr>
          <a:xfrm>
            <a:off x="4668012" y="755084"/>
            <a:ext cx="576068" cy="45959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DF998D5A-602B-4150-984C-2E730CC04EE2}"/>
              </a:ext>
            </a:extLst>
          </p:cNvPr>
          <p:cNvSpPr/>
          <p:nvPr/>
        </p:nvSpPr>
        <p:spPr>
          <a:xfrm>
            <a:off x="4764024" y="755084"/>
            <a:ext cx="1122426" cy="45959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031C343A-87C2-4470-9A8F-D57FFE48A11D}"/>
              </a:ext>
            </a:extLst>
          </p:cNvPr>
          <p:cNvSpPr/>
          <p:nvPr/>
        </p:nvSpPr>
        <p:spPr>
          <a:xfrm>
            <a:off x="3296550" y="1796052"/>
            <a:ext cx="545959" cy="5117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A350DB51-E8A8-4512-8638-7641EBB5059D}"/>
              </a:ext>
            </a:extLst>
          </p:cNvPr>
          <p:cNvSpPr/>
          <p:nvPr/>
        </p:nvSpPr>
        <p:spPr>
          <a:xfrm>
            <a:off x="1690993" y="2389141"/>
            <a:ext cx="5249270" cy="79119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Correct value of key byte?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18046D87-0975-45DE-8729-B079E826600D}"/>
              </a:ext>
            </a:extLst>
          </p:cNvPr>
          <p:cNvCxnSpPr>
            <a:cxnSpLocks/>
          </p:cNvCxnSpPr>
          <p:nvPr/>
        </p:nvCxnSpPr>
        <p:spPr>
          <a:xfrm>
            <a:off x="3789186" y="4298687"/>
            <a:ext cx="69231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D6691CF-EBFC-4316-BB48-0DCF34E0A7A4}"/>
              </a:ext>
            </a:extLst>
          </p:cNvPr>
          <p:cNvSpPr/>
          <p:nvPr/>
        </p:nvSpPr>
        <p:spPr>
          <a:xfrm>
            <a:off x="4214781" y="741127"/>
            <a:ext cx="1801971" cy="45959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34325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6" grpId="0" animBg="1"/>
      <p:bldP spid="57" grpId="0"/>
      <p:bldP spid="58" grpId="0"/>
      <p:bldP spid="59" grpId="0" animBg="1"/>
      <p:bldP spid="60" grpId="0" animBg="1"/>
      <p:bldP spid="61" grpId="0" animBg="1"/>
      <p:bldP spid="62" grpId="0" animBg="1"/>
      <p:bldP spid="63" grpId="0"/>
      <p:bldP spid="71" grpId="0" animBg="1"/>
      <p:bldP spid="72" grpId="0" animBg="1"/>
      <p:bldP spid="73" grpId="0" animBg="1"/>
      <p:bldP spid="74" grpId="0" animBg="1"/>
      <p:bldP spid="75" grpId="0" animBg="1"/>
      <p:bldP spid="80" grpId="0"/>
      <p:bldP spid="83" grpId="0" animBg="1"/>
      <p:bldP spid="84" grpId="0" animBg="1"/>
      <p:bldP spid="85" grpId="0" animBg="1"/>
      <p:bldP spid="86" grpId="0" animBg="1"/>
      <p:bldP spid="87" grpId="0" animBg="1"/>
      <p:bldP spid="91" grpId="0" animBg="1"/>
      <p:bldP spid="94" grpId="0" animBg="1"/>
      <p:bldP spid="95" grpId="0" animBg="1"/>
      <p:bldP spid="96" grpId="0" animBg="1"/>
      <p:bldP spid="97" grpId="0" animBg="1"/>
      <p:bldP spid="101" grpId="0"/>
      <p:bldP spid="102" grpId="0"/>
      <p:bldP spid="103" grpId="0"/>
      <p:bldP spid="104" grpId="0" animBg="1"/>
      <p:bldP spid="105" grpId="0"/>
      <p:bldP spid="109" grpId="0" animBg="1"/>
      <p:bldP spid="109" grpId="1" animBg="1"/>
      <p:bldP spid="110" grpId="0" animBg="1"/>
      <p:bldP spid="110" grpId="1" animBg="1"/>
      <p:bldP spid="111" grpId="0" animBg="1"/>
      <p:bldP spid="54" grpId="0" animBg="1"/>
      <p:bldP spid="55" grpId="0" animBg="1"/>
      <p:bldP spid="5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F9AD7-CBF2-4B73-A27B-0BE9530B5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51" y="10052"/>
            <a:ext cx="8974948" cy="994172"/>
          </a:xfrm>
        </p:spPr>
        <p:txBody>
          <a:bodyPr>
            <a:noAutofit/>
          </a:bodyPr>
          <a:lstStyle/>
          <a:p>
            <a:r>
              <a:rPr lang="en-US" sz="3200" b="1" dirty="0"/>
              <a:t>Calculation of number of coalesced accesses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323981-5E6C-49B5-9307-231E8E80B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36A-A961-4FA9-B8B8-F964629D4DC8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8C6878A-6885-4647-82BA-FD6E1131747C}"/>
                  </a:ext>
                </a:extLst>
              </p:cNvPr>
              <p:cNvSpPr/>
              <p:nvPr/>
            </p:nvSpPr>
            <p:spPr>
              <a:xfrm>
                <a:off x="3255274" y="755084"/>
                <a:ext cx="2838406" cy="482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1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𝑡𝑖𝑑</m:t>
                        </m:r>
                      </m:sup>
                    </m:sSubSup>
                    <m:r>
                      <a:rPr lang="en-US" sz="2100" i="1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sz="2100" i="1">
                        <a:latin typeface="Cambria Math" panose="02040503050406030204" pitchFamily="18" charset="0"/>
                      </a:rPr>
                      <m:t>[</m:t>
                    </m:r>
                    <m:sSubSup>
                      <m:sSub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𝑡𝑖𝑑</m:t>
                        </m:r>
                      </m:sup>
                    </m:sSubSup>
                    <m:r>
                      <a:rPr lang="en-US" sz="2100" i="1">
                        <a:latin typeface="Cambria Math" panose="02040503050406030204" pitchFamily="18" charset="0"/>
                      </a:rPr>
                      <m:t> ⊕</m:t>
                    </m:r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1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8C6878A-6885-4647-82BA-FD6E113174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274" y="755084"/>
                <a:ext cx="2838406" cy="482696"/>
              </a:xfrm>
              <a:prstGeom prst="rect">
                <a:avLst/>
              </a:prstGeom>
              <a:blipFill>
                <a:blip r:embed="rId3"/>
                <a:stretch>
                  <a:fillRect r="-215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>
            <a:extLst>
              <a:ext uri="{FF2B5EF4-FFF2-40B4-BE49-F238E27FC236}">
                <a16:creationId xmlns:a16="http://schemas.microsoft.com/office/drawing/2014/main" id="{9F11F7AA-0713-4BCF-9DC2-72DFD4EDD3E8}"/>
              </a:ext>
            </a:extLst>
          </p:cNvPr>
          <p:cNvSpPr/>
          <p:nvPr/>
        </p:nvSpPr>
        <p:spPr>
          <a:xfrm>
            <a:off x="1344231" y="1700138"/>
            <a:ext cx="1357306" cy="26931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54D5D39-D4C6-4A7E-A10E-F3685B51D481}"/>
              </a:ext>
            </a:extLst>
          </p:cNvPr>
          <p:cNvSpPr txBox="1"/>
          <p:nvPr/>
        </p:nvSpPr>
        <p:spPr>
          <a:xfrm>
            <a:off x="1395053" y="280781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…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3B73BD3-3775-4B74-9516-1DD5A910AA63}"/>
              </a:ext>
            </a:extLst>
          </p:cNvPr>
          <p:cNvSpPr txBox="1"/>
          <p:nvPr/>
        </p:nvSpPr>
        <p:spPr>
          <a:xfrm>
            <a:off x="2352563" y="280856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…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EFD50D9-EDE9-4D2C-9DA1-0ECECA6D49B3}"/>
              </a:ext>
            </a:extLst>
          </p:cNvPr>
          <p:cNvSpPr/>
          <p:nvPr/>
        </p:nvSpPr>
        <p:spPr>
          <a:xfrm>
            <a:off x="1721767" y="1796149"/>
            <a:ext cx="652877" cy="3534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</a:t>
            </a:r>
            <a:r>
              <a:rPr lang="en-US" sz="1600" baseline="-25000" dirty="0">
                <a:solidFill>
                  <a:schemeClr val="tx1"/>
                </a:solidFill>
              </a:rPr>
              <a:t>j</a:t>
            </a:r>
            <a:r>
              <a:rPr lang="en-US" sz="1600" baseline="30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FDC347C-AC81-438F-9414-1463C73C616F}"/>
              </a:ext>
            </a:extLst>
          </p:cNvPr>
          <p:cNvSpPr/>
          <p:nvPr/>
        </p:nvSpPr>
        <p:spPr>
          <a:xfrm>
            <a:off x="1721767" y="2149499"/>
            <a:ext cx="652877" cy="3534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</a:t>
            </a:r>
            <a:r>
              <a:rPr lang="en-US" sz="1600" baseline="-25000" dirty="0">
                <a:solidFill>
                  <a:schemeClr val="tx1"/>
                </a:solidFill>
              </a:rPr>
              <a:t>j</a:t>
            </a:r>
            <a:r>
              <a:rPr lang="en-US" sz="1600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0DF0BC9-48E1-44E7-ACAD-79812D2D07D3}"/>
              </a:ext>
            </a:extLst>
          </p:cNvPr>
          <p:cNvSpPr/>
          <p:nvPr/>
        </p:nvSpPr>
        <p:spPr>
          <a:xfrm>
            <a:off x="1721767" y="3978299"/>
            <a:ext cx="652877" cy="3534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</a:t>
            </a:r>
            <a:r>
              <a:rPr lang="en-US" sz="1600" baseline="-25000" dirty="0">
                <a:solidFill>
                  <a:schemeClr val="tx1"/>
                </a:solidFill>
              </a:rPr>
              <a:t>j</a:t>
            </a:r>
            <a:r>
              <a:rPr lang="en-US" sz="1600" baseline="30000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54FA0B7-9A7E-464E-9498-4690A6EF22F6}"/>
              </a:ext>
            </a:extLst>
          </p:cNvPr>
          <p:cNvSpPr/>
          <p:nvPr/>
        </p:nvSpPr>
        <p:spPr>
          <a:xfrm>
            <a:off x="1721767" y="2503728"/>
            <a:ext cx="652877" cy="14743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3619305-09E4-4ED4-93F6-53FC63C2B865}"/>
              </a:ext>
            </a:extLst>
          </p:cNvPr>
          <p:cNvSpPr txBox="1"/>
          <p:nvPr/>
        </p:nvSpPr>
        <p:spPr>
          <a:xfrm>
            <a:off x="1470468" y="4365282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Ciphertext</a:t>
            </a:r>
            <a:endParaRPr lang="en-US" sz="1200" dirty="0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7A54C14-25A0-4822-917B-58D910D21ED6}"/>
              </a:ext>
            </a:extLst>
          </p:cNvPr>
          <p:cNvCxnSpPr>
            <a:cxnSpLocks/>
          </p:cNvCxnSpPr>
          <p:nvPr/>
        </p:nvCxnSpPr>
        <p:spPr>
          <a:xfrm>
            <a:off x="183158" y="2012520"/>
            <a:ext cx="116092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468C600D-4F32-4498-BCB7-F45E86A44BD7}"/>
              </a:ext>
            </a:extLst>
          </p:cNvPr>
          <p:cNvSpPr/>
          <p:nvPr/>
        </p:nvSpPr>
        <p:spPr>
          <a:xfrm>
            <a:off x="91733" y="1745777"/>
            <a:ext cx="11769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Thread # 1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A2B32D8-A1D2-470E-A013-6ED98EB2426F}"/>
              </a:ext>
            </a:extLst>
          </p:cNvPr>
          <p:cNvCxnSpPr>
            <a:cxnSpLocks/>
          </p:cNvCxnSpPr>
          <p:nvPr/>
        </p:nvCxnSpPr>
        <p:spPr>
          <a:xfrm>
            <a:off x="182528" y="2410281"/>
            <a:ext cx="117114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74C4AEFB-FE40-4104-A807-9ABAEEA7D5D7}"/>
              </a:ext>
            </a:extLst>
          </p:cNvPr>
          <p:cNvSpPr/>
          <p:nvPr/>
        </p:nvSpPr>
        <p:spPr>
          <a:xfrm>
            <a:off x="93312" y="2139728"/>
            <a:ext cx="11769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Thread # 2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DB2AAEE-6B5C-49E8-B7FB-A93C242C4D0A}"/>
              </a:ext>
            </a:extLst>
          </p:cNvPr>
          <p:cNvSpPr/>
          <p:nvPr/>
        </p:nvSpPr>
        <p:spPr>
          <a:xfrm>
            <a:off x="206043" y="2482925"/>
            <a:ext cx="1042825" cy="1474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309FCA0-B8B8-4BCA-9683-5AC6B4626614}"/>
              </a:ext>
            </a:extLst>
          </p:cNvPr>
          <p:cNvCxnSpPr>
            <a:cxnSpLocks/>
          </p:cNvCxnSpPr>
          <p:nvPr/>
        </p:nvCxnSpPr>
        <p:spPr>
          <a:xfrm>
            <a:off x="180644" y="4224127"/>
            <a:ext cx="116372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4601B273-67B6-4C79-8DBF-87D715EDAEF1}"/>
              </a:ext>
            </a:extLst>
          </p:cNvPr>
          <p:cNvSpPr/>
          <p:nvPr/>
        </p:nvSpPr>
        <p:spPr>
          <a:xfrm>
            <a:off x="89380" y="3957384"/>
            <a:ext cx="12907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Thread # 32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DA1E8C9-5A03-4940-927B-6845C18E2EFA}"/>
              </a:ext>
            </a:extLst>
          </p:cNvPr>
          <p:cNvSpPr/>
          <p:nvPr/>
        </p:nvSpPr>
        <p:spPr>
          <a:xfrm>
            <a:off x="3360862" y="1701503"/>
            <a:ext cx="932714" cy="26931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1878B48-9E1D-4D51-B694-7801CD9160B7}"/>
              </a:ext>
            </a:extLst>
          </p:cNvPr>
          <p:cNvSpPr/>
          <p:nvPr/>
        </p:nvSpPr>
        <p:spPr>
          <a:xfrm>
            <a:off x="3486421" y="2497042"/>
            <a:ext cx="728360" cy="14743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EA9BF5A-965C-406E-B1AB-784687F12133}"/>
              </a:ext>
            </a:extLst>
          </p:cNvPr>
          <p:cNvSpPr/>
          <p:nvPr/>
        </p:nvSpPr>
        <p:spPr>
          <a:xfrm>
            <a:off x="3486421" y="2138213"/>
            <a:ext cx="728360" cy="3596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⊕ </a:t>
            </a:r>
            <a:r>
              <a:rPr lang="en-US" sz="1600" dirty="0" err="1">
                <a:solidFill>
                  <a:schemeClr val="tx1"/>
                </a:solidFill>
              </a:rPr>
              <a:t>k</a:t>
            </a:r>
            <a:r>
              <a:rPr lang="en-US" sz="1600" baseline="-25000" dirty="0" err="1">
                <a:solidFill>
                  <a:schemeClr val="tx1"/>
                </a:solidFill>
              </a:rPr>
              <a:t>j</a:t>
            </a:r>
            <a:r>
              <a:rPr lang="en-US" sz="1600" baseline="30000" dirty="0" err="1">
                <a:solidFill>
                  <a:schemeClr val="tx1"/>
                </a:solidFill>
              </a:rPr>
              <a:t>m</a:t>
            </a:r>
            <a:endParaRPr lang="en-US" sz="1600" baseline="30000" dirty="0">
              <a:solidFill>
                <a:schemeClr val="tx1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92FD286-14B2-451E-AC8D-1EA177B286D4}"/>
              </a:ext>
            </a:extLst>
          </p:cNvPr>
          <p:cNvSpPr/>
          <p:nvPr/>
        </p:nvSpPr>
        <p:spPr>
          <a:xfrm>
            <a:off x="3486420" y="1782242"/>
            <a:ext cx="729701" cy="3596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⊕ </a:t>
            </a:r>
            <a:r>
              <a:rPr lang="en-US" sz="1600" dirty="0" err="1">
                <a:solidFill>
                  <a:schemeClr val="tx1"/>
                </a:solidFill>
              </a:rPr>
              <a:t>k</a:t>
            </a:r>
            <a:r>
              <a:rPr lang="en-US" sz="1600" baseline="-25000" dirty="0" err="1">
                <a:solidFill>
                  <a:schemeClr val="tx1"/>
                </a:solidFill>
              </a:rPr>
              <a:t>j</a:t>
            </a:r>
            <a:r>
              <a:rPr lang="en-US" sz="1600" baseline="30000" dirty="0" err="1">
                <a:solidFill>
                  <a:schemeClr val="tx1"/>
                </a:solidFill>
              </a:rPr>
              <a:t>m</a:t>
            </a:r>
            <a:endParaRPr lang="en-US" sz="1600" baseline="30000" dirty="0">
              <a:solidFill>
                <a:schemeClr val="tx1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83F10C0-EDF2-4FF6-8B81-B9544E9316D7}"/>
              </a:ext>
            </a:extLst>
          </p:cNvPr>
          <p:cNvSpPr/>
          <p:nvPr/>
        </p:nvSpPr>
        <p:spPr>
          <a:xfrm>
            <a:off x="3486421" y="3972513"/>
            <a:ext cx="728358" cy="3596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⊕ </a:t>
            </a:r>
            <a:r>
              <a:rPr lang="en-US" sz="1600" dirty="0" err="1">
                <a:solidFill>
                  <a:schemeClr val="tx1"/>
                </a:solidFill>
              </a:rPr>
              <a:t>k</a:t>
            </a:r>
            <a:r>
              <a:rPr lang="en-US" sz="1600" baseline="-25000" dirty="0" err="1">
                <a:solidFill>
                  <a:schemeClr val="tx1"/>
                </a:solidFill>
              </a:rPr>
              <a:t>j</a:t>
            </a:r>
            <a:r>
              <a:rPr lang="en-US" sz="1600" baseline="30000" dirty="0" err="1">
                <a:solidFill>
                  <a:schemeClr val="tx1"/>
                </a:solidFill>
              </a:rPr>
              <a:t>m</a:t>
            </a:r>
            <a:endParaRPr lang="en-US" sz="1600" baseline="30000" dirty="0">
              <a:solidFill>
                <a:schemeClr val="tx1"/>
              </a:solidFill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9408EC8-9500-4660-B47C-1E0227B72C8E}"/>
              </a:ext>
            </a:extLst>
          </p:cNvPr>
          <p:cNvCxnSpPr>
            <a:cxnSpLocks/>
          </p:cNvCxnSpPr>
          <p:nvPr/>
        </p:nvCxnSpPr>
        <p:spPr>
          <a:xfrm>
            <a:off x="2701948" y="2008754"/>
            <a:ext cx="78447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514F49E-3CBB-4B64-A7F4-E9A1653C5EFD}"/>
              </a:ext>
            </a:extLst>
          </p:cNvPr>
          <p:cNvCxnSpPr>
            <a:cxnSpLocks/>
          </p:cNvCxnSpPr>
          <p:nvPr/>
        </p:nvCxnSpPr>
        <p:spPr>
          <a:xfrm>
            <a:off x="2701948" y="2367601"/>
            <a:ext cx="77785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C8146304-1095-44EC-96AF-2609D258DB22}"/>
              </a:ext>
            </a:extLst>
          </p:cNvPr>
          <p:cNvSpPr/>
          <p:nvPr/>
        </p:nvSpPr>
        <p:spPr>
          <a:xfrm>
            <a:off x="2526202" y="2485288"/>
            <a:ext cx="1042825" cy="1474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3597AC4D-61BC-4317-A3E4-6320E3AD9547}"/>
              </a:ext>
            </a:extLst>
          </p:cNvPr>
          <p:cNvCxnSpPr>
            <a:cxnSpLocks/>
            <a:endCxn id="75" idx="1"/>
          </p:cNvCxnSpPr>
          <p:nvPr/>
        </p:nvCxnSpPr>
        <p:spPr>
          <a:xfrm flipV="1">
            <a:off x="2701537" y="4152356"/>
            <a:ext cx="784884" cy="15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38793D25-8D90-493D-A011-2B2BF0DEB9C4}"/>
              </a:ext>
            </a:extLst>
          </p:cNvPr>
          <p:cNvSpPr/>
          <p:nvPr/>
        </p:nvSpPr>
        <p:spPr>
          <a:xfrm>
            <a:off x="4799350" y="1699559"/>
            <a:ext cx="1515138" cy="26931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AF21FE9-39F2-4022-960A-4A2D6AD19906}"/>
              </a:ext>
            </a:extLst>
          </p:cNvPr>
          <p:cNvSpPr/>
          <p:nvPr/>
        </p:nvSpPr>
        <p:spPr>
          <a:xfrm>
            <a:off x="4912026" y="2500070"/>
            <a:ext cx="1362110" cy="14743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22F02FC-473D-4593-9BB6-C706CBDB9520}"/>
              </a:ext>
            </a:extLst>
          </p:cNvPr>
          <p:cNvSpPr/>
          <p:nvPr/>
        </p:nvSpPr>
        <p:spPr>
          <a:xfrm>
            <a:off x="4912026" y="2140494"/>
            <a:ext cx="1362109" cy="3596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</a:t>
            </a:r>
            <a:r>
              <a:rPr lang="en-US" sz="1600" baseline="-25000" dirty="0">
                <a:solidFill>
                  <a:schemeClr val="tx1"/>
                </a:solidFill>
              </a:rPr>
              <a:t>4</a:t>
            </a:r>
            <a:r>
              <a:rPr lang="en-US" sz="1600" baseline="30000" dirty="0">
                <a:solidFill>
                  <a:schemeClr val="tx1"/>
                </a:solidFill>
              </a:rPr>
              <a:t>-1</a:t>
            </a:r>
            <a:r>
              <a:rPr lang="en-US" sz="1600" dirty="0">
                <a:solidFill>
                  <a:schemeClr val="tx1"/>
                </a:solidFill>
              </a:rPr>
              <a:t>[c</a:t>
            </a:r>
            <a:r>
              <a:rPr lang="en-US" sz="1600" baseline="-25000" dirty="0">
                <a:solidFill>
                  <a:schemeClr val="tx1"/>
                </a:solidFill>
              </a:rPr>
              <a:t>j</a:t>
            </a:r>
            <a:r>
              <a:rPr lang="en-US" sz="1600" baseline="30000" dirty="0">
                <a:solidFill>
                  <a:schemeClr val="tx1"/>
                </a:solidFill>
              </a:rPr>
              <a:t>2</a:t>
            </a:r>
            <a:r>
              <a:rPr lang="en-US" sz="16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⊕</a:t>
            </a:r>
            <a:r>
              <a:rPr lang="en-US" sz="1600" dirty="0">
                <a:solidFill>
                  <a:schemeClr val="tx1"/>
                </a:solidFill>
              </a:rPr>
              <a:t>k</a:t>
            </a:r>
            <a:r>
              <a:rPr lang="en-US" sz="1600" baseline="-25000" dirty="0">
                <a:solidFill>
                  <a:schemeClr val="tx1"/>
                </a:solidFill>
              </a:rPr>
              <a:t>j</a:t>
            </a:r>
            <a:r>
              <a:rPr lang="en-US" sz="1600" baseline="30000" dirty="0">
                <a:solidFill>
                  <a:schemeClr val="tx1"/>
                </a:solidFill>
              </a:rPr>
              <a:t>m</a:t>
            </a:r>
            <a:r>
              <a:rPr lang="en-US" sz="1600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A7ADDEA-04DF-400F-8AEF-01032AD2452F}"/>
              </a:ext>
            </a:extLst>
          </p:cNvPr>
          <p:cNvSpPr/>
          <p:nvPr/>
        </p:nvSpPr>
        <p:spPr>
          <a:xfrm>
            <a:off x="4912027" y="1780299"/>
            <a:ext cx="1362110" cy="3596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</a:t>
            </a:r>
            <a:r>
              <a:rPr lang="en-US" sz="1600" baseline="-25000" dirty="0">
                <a:solidFill>
                  <a:schemeClr val="tx1"/>
                </a:solidFill>
              </a:rPr>
              <a:t>4</a:t>
            </a:r>
            <a:r>
              <a:rPr lang="en-US" sz="1600" baseline="30000" dirty="0">
                <a:solidFill>
                  <a:schemeClr val="tx1"/>
                </a:solidFill>
              </a:rPr>
              <a:t>-1</a:t>
            </a:r>
            <a:r>
              <a:rPr lang="en-US" sz="1600" dirty="0">
                <a:solidFill>
                  <a:schemeClr val="tx1"/>
                </a:solidFill>
              </a:rPr>
              <a:t>[c</a:t>
            </a:r>
            <a:r>
              <a:rPr lang="en-US" sz="1600" baseline="-25000" dirty="0">
                <a:solidFill>
                  <a:schemeClr val="tx1"/>
                </a:solidFill>
              </a:rPr>
              <a:t>j</a:t>
            </a:r>
            <a:r>
              <a:rPr lang="en-US" sz="1600" baseline="30000" dirty="0">
                <a:solidFill>
                  <a:schemeClr val="tx1"/>
                </a:solidFill>
              </a:rPr>
              <a:t>1</a:t>
            </a:r>
            <a:r>
              <a:rPr lang="en-US" sz="16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⊕</a:t>
            </a:r>
            <a:r>
              <a:rPr lang="en-US" sz="1600" dirty="0">
                <a:solidFill>
                  <a:schemeClr val="tx1"/>
                </a:solidFill>
              </a:rPr>
              <a:t>k</a:t>
            </a:r>
            <a:r>
              <a:rPr lang="en-US" sz="1600" baseline="-25000" dirty="0">
                <a:solidFill>
                  <a:schemeClr val="tx1"/>
                </a:solidFill>
              </a:rPr>
              <a:t>j</a:t>
            </a:r>
            <a:r>
              <a:rPr lang="en-US" sz="1600" baseline="30000" dirty="0">
                <a:solidFill>
                  <a:schemeClr val="tx1"/>
                </a:solidFill>
              </a:rPr>
              <a:t>m</a:t>
            </a:r>
            <a:r>
              <a:rPr lang="en-US" sz="1600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0808B6F-29B7-427E-B9AE-86E7EB459052}"/>
              </a:ext>
            </a:extLst>
          </p:cNvPr>
          <p:cNvSpPr/>
          <p:nvPr/>
        </p:nvSpPr>
        <p:spPr>
          <a:xfrm>
            <a:off x="4912025" y="3974052"/>
            <a:ext cx="1361969" cy="3596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</a:t>
            </a:r>
            <a:r>
              <a:rPr lang="en-US" sz="1600" baseline="-25000" dirty="0">
                <a:solidFill>
                  <a:schemeClr val="tx1"/>
                </a:solidFill>
              </a:rPr>
              <a:t>4</a:t>
            </a:r>
            <a:r>
              <a:rPr lang="en-US" sz="1600" baseline="30000" dirty="0">
                <a:solidFill>
                  <a:schemeClr val="tx1"/>
                </a:solidFill>
              </a:rPr>
              <a:t>-1</a:t>
            </a:r>
            <a:r>
              <a:rPr lang="en-US" sz="1600" dirty="0">
                <a:solidFill>
                  <a:schemeClr val="tx1"/>
                </a:solidFill>
              </a:rPr>
              <a:t>[c</a:t>
            </a:r>
            <a:r>
              <a:rPr lang="en-US" sz="1600" baseline="-25000" dirty="0">
                <a:solidFill>
                  <a:schemeClr val="tx1"/>
                </a:solidFill>
              </a:rPr>
              <a:t>j</a:t>
            </a:r>
            <a:r>
              <a:rPr lang="en-US" sz="1600" baseline="30000" dirty="0">
                <a:solidFill>
                  <a:schemeClr val="tx1"/>
                </a:solidFill>
              </a:rPr>
              <a:t>32</a:t>
            </a:r>
            <a:r>
              <a:rPr lang="en-US" sz="1600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⊕</a:t>
            </a:r>
            <a:r>
              <a:rPr lang="en-US" sz="1600" dirty="0">
                <a:solidFill>
                  <a:schemeClr val="tx1"/>
                </a:solidFill>
              </a:rPr>
              <a:t>k</a:t>
            </a:r>
            <a:r>
              <a:rPr lang="en-US" sz="1600" baseline="-25000" dirty="0">
                <a:solidFill>
                  <a:schemeClr val="tx1"/>
                </a:solidFill>
              </a:rPr>
              <a:t>j</a:t>
            </a:r>
            <a:r>
              <a:rPr lang="en-US" sz="1600" baseline="30000" dirty="0">
                <a:solidFill>
                  <a:schemeClr val="tx1"/>
                </a:solidFill>
              </a:rPr>
              <a:t>m</a:t>
            </a:r>
            <a:r>
              <a:rPr lang="en-US" sz="1600" dirty="0">
                <a:solidFill>
                  <a:schemeClr val="tx1"/>
                </a:solidFill>
              </a:rPr>
              <a:t>]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1DFFC5F7-952C-45F3-A415-680AC4B5EEC4}"/>
              </a:ext>
            </a:extLst>
          </p:cNvPr>
          <p:cNvCxnSpPr>
            <a:cxnSpLocks/>
          </p:cNvCxnSpPr>
          <p:nvPr/>
        </p:nvCxnSpPr>
        <p:spPr>
          <a:xfrm>
            <a:off x="4209798" y="2010578"/>
            <a:ext cx="69231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F2EB3788-D924-4348-A97D-B7CB8C3D4FCA}"/>
              </a:ext>
            </a:extLst>
          </p:cNvPr>
          <p:cNvCxnSpPr>
            <a:cxnSpLocks/>
          </p:cNvCxnSpPr>
          <p:nvPr/>
        </p:nvCxnSpPr>
        <p:spPr>
          <a:xfrm>
            <a:off x="4209798" y="2369425"/>
            <a:ext cx="69231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8DC2839E-4D16-48F0-A0FE-76F256792EEE}"/>
              </a:ext>
            </a:extLst>
          </p:cNvPr>
          <p:cNvSpPr/>
          <p:nvPr/>
        </p:nvSpPr>
        <p:spPr>
          <a:xfrm>
            <a:off x="6989797" y="1699217"/>
            <a:ext cx="912727" cy="26931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D7D89AF-401A-4345-857B-9505D58B37F7}"/>
              </a:ext>
            </a:extLst>
          </p:cNvPr>
          <p:cNvSpPr/>
          <p:nvPr/>
        </p:nvSpPr>
        <p:spPr>
          <a:xfrm>
            <a:off x="7114776" y="1795229"/>
            <a:ext cx="652877" cy="3534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</a:t>
            </a:r>
            <a:r>
              <a:rPr lang="en-US" sz="1600" baseline="-25000" dirty="0">
                <a:solidFill>
                  <a:schemeClr val="tx1"/>
                </a:solidFill>
              </a:rPr>
              <a:t>i</a:t>
            </a:r>
            <a:r>
              <a:rPr lang="en-US" sz="1600" baseline="30000" dirty="0">
                <a:solidFill>
                  <a:schemeClr val="tx1"/>
                </a:solidFill>
              </a:rPr>
              <a:t>1,m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212514CA-BE6D-4B8F-A487-F41C5F4CC52B}"/>
              </a:ext>
            </a:extLst>
          </p:cNvPr>
          <p:cNvSpPr/>
          <p:nvPr/>
        </p:nvSpPr>
        <p:spPr>
          <a:xfrm>
            <a:off x="7114776" y="2148578"/>
            <a:ext cx="652877" cy="3534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</a:t>
            </a:r>
            <a:r>
              <a:rPr lang="en-US" sz="1600" baseline="-25000" dirty="0">
                <a:solidFill>
                  <a:schemeClr val="tx1"/>
                </a:solidFill>
              </a:rPr>
              <a:t>i</a:t>
            </a:r>
            <a:r>
              <a:rPr lang="en-US" sz="1600" baseline="30000" dirty="0">
                <a:solidFill>
                  <a:schemeClr val="tx1"/>
                </a:solidFill>
              </a:rPr>
              <a:t>2,m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A5FC380-F018-4CA3-B428-88EA0D506A34}"/>
              </a:ext>
            </a:extLst>
          </p:cNvPr>
          <p:cNvSpPr/>
          <p:nvPr/>
        </p:nvSpPr>
        <p:spPr>
          <a:xfrm>
            <a:off x="7114776" y="3977380"/>
            <a:ext cx="652877" cy="3534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</a:t>
            </a:r>
            <a:r>
              <a:rPr lang="en-US" sz="1600" baseline="-25000" dirty="0">
                <a:solidFill>
                  <a:schemeClr val="tx1"/>
                </a:solidFill>
              </a:rPr>
              <a:t>i</a:t>
            </a:r>
            <a:r>
              <a:rPr lang="en-US" sz="1600" baseline="30000" dirty="0">
                <a:solidFill>
                  <a:schemeClr val="tx1"/>
                </a:solidFill>
              </a:rPr>
              <a:t>32,m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462BF9B-B92E-48CF-B60C-525727BA9B6B}"/>
              </a:ext>
            </a:extLst>
          </p:cNvPr>
          <p:cNvSpPr/>
          <p:nvPr/>
        </p:nvSpPr>
        <p:spPr>
          <a:xfrm>
            <a:off x="7114776" y="2502808"/>
            <a:ext cx="652877" cy="14743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5CD8FDD-0FAE-4614-A5F8-5559C538FECC}"/>
              </a:ext>
            </a:extLst>
          </p:cNvPr>
          <p:cNvCxnSpPr>
            <a:cxnSpLocks/>
          </p:cNvCxnSpPr>
          <p:nvPr/>
        </p:nvCxnSpPr>
        <p:spPr>
          <a:xfrm>
            <a:off x="6266821" y="2008343"/>
            <a:ext cx="84120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1B5EB7F-626B-45EA-8338-1B5B5B610919}"/>
              </a:ext>
            </a:extLst>
          </p:cNvPr>
          <p:cNvCxnSpPr>
            <a:cxnSpLocks/>
          </p:cNvCxnSpPr>
          <p:nvPr/>
        </p:nvCxnSpPr>
        <p:spPr>
          <a:xfrm>
            <a:off x="6266821" y="2367190"/>
            <a:ext cx="841202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1E1829D0-866D-4DD3-9B6E-435D7A2CF9EA}"/>
              </a:ext>
            </a:extLst>
          </p:cNvPr>
          <p:cNvCxnSpPr>
            <a:cxnSpLocks/>
          </p:cNvCxnSpPr>
          <p:nvPr/>
        </p:nvCxnSpPr>
        <p:spPr>
          <a:xfrm flipV="1">
            <a:off x="6266230" y="4188981"/>
            <a:ext cx="847112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F5683A43-7F9C-49ED-8865-F2E43C7805F2}"/>
              </a:ext>
            </a:extLst>
          </p:cNvPr>
          <p:cNvSpPr txBox="1"/>
          <p:nvPr/>
        </p:nvSpPr>
        <p:spPr>
          <a:xfrm>
            <a:off x="6504690" y="1054622"/>
            <a:ext cx="1783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Guessed Table </a:t>
            </a:r>
          </a:p>
          <a:p>
            <a:pPr algn="ctr"/>
            <a:r>
              <a:rPr lang="en-US" dirty="0"/>
              <a:t>Lookup Indices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5C8D3F7-B8D5-410A-B123-749FC2D18942}"/>
              </a:ext>
            </a:extLst>
          </p:cNvPr>
          <p:cNvSpPr/>
          <p:nvPr/>
        </p:nvSpPr>
        <p:spPr>
          <a:xfrm>
            <a:off x="4105244" y="2485264"/>
            <a:ext cx="1042825" cy="1474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2A1BC2D-85D8-47B5-A014-3895E360F414}"/>
              </a:ext>
            </a:extLst>
          </p:cNvPr>
          <p:cNvSpPr/>
          <p:nvPr/>
        </p:nvSpPr>
        <p:spPr>
          <a:xfrm>
            <a:off x="6160342" y="2485264"/>
            <a:ext cx="1042825" cy="1474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4" name="Right Brace 103">
            <a:extLst>
              <a:ext uri="{FF2B5EF4-FFF2-40B4-BE49-F238E27FC236}">
                <a16:creationId xmlns:a16="http://schemas.microsoft.com/office/drawing/2014/main" id="{39529DA4-A6BF-4512-BD3C-251F671925FB}"/>
              </a:ext>
            </a:extLst>
          </p:cNvPr>
          <p:cNvSpPr/>
          <p:nvPr/>
        </p:nvSpPr>
        <p:spPr>
          <a:xfrm>
            <a:off x="8014909" y="1699217"/>
            <a:ext cx="263431" cy="2693115"/>
          </a:xfrm>
          <a:prstGeom prst="rightBrace">
            <a:avLst/>
          </a:prstGeom>
          <a:noFill/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506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22C3D8EE-00D0-4EA2-BBCE-2AA5D2173125}"/>
              </a:ext>
            </a:extLst>
          </p:cNvPr>
          <p:cNvSpPr txBox="1"/>
          <p:nvPr/>
        </p:nvSpPr>
        <p:spPr>
          <a:xfrm rot="16200000">
            <a:off x="7289025" y="2711935"/>
            <a:ext cx="2714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Coalesced Accesses</a:t>
            </a:r>
          </a:p>
          <a:p>
            <a:pPr algn="ctr"/>
            <a:r>
              <a:rPr lang="en-US" dirty="0"/>
              <a:t>(</a:t>
            </a:r>
            <a:r>
              <a:rPr lang="en-US" dirty="0" err="1">
                <a:latin typeface="Consolas" panose="020B0609020204030204" pitchFamily="49" charset="0"/>
              </a:rPr>
              <a:t>A</a:t>
            </a:r>
            <a:r>
              <a:rPr lang="en-US" baseline="-25000" dirty="0" err="1">
                <a:latin typeface="Consolas" panose="020B0609020204030204" pitchFamily="49" charset="0"/>
              </a:rPr>
              <a:t>j</a:t>
            </a:r>
            <a:r>
              <a:rPr lang="en-US" baseline="30000" dirty="0" err="1">
                <a:latin typeface="Consolas" panose="020B0609020204030204" pitchFamily="49" charset="0"/>
              </a:rPr>
              <a:t>m,n</a:t>
            </a:r>
            <a:r>
              <a:rPr lang="en-US" dirty="0"/>
              <a:t>)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3BF28B3B-C6F6-4999-A8CC-FAEC08D56D71}"/>
              </a:ext>
            </a:extLst>
          </p:cNvPr>
          <p:cNvSpPr/>
          <p:nvPr/>
        </p:nvSpPr>
        <p:spPr>
          <a:xfrm>
            <a:off x="4668012" y="755084"/>
            <a:ext cx="576068" cy="45959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DF998D5A-602B-4150-984C-2E730CC04EE2}"/>
              </a:ext>
            </a:extLst>
          </p:cNvPr>
          <p:cNvSpPr/>
          <p:nvPr/>
        </p:nvSpPr>
        <p:spPr>
          <a:xfrm>
            <a:off x="4764024" y="755084"/>
            <a:ext cx="1075835" cy="45959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031C343A-87C2-4470-9A8F-D57FFE48A11D}"/>
              </a:ext>
            </a:extLst>
          </p:cNvPr>
          <p:cNvSpPr/>
          <p:nvPr/>
        </p:nvSpPr>
        <p:spPr>
          <a:xfrm>
            <a:off x="3717174" y="1695468"/>
            <a:ext cx="545959" cy="5117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A350DB51-E8A8-4512-8638-7641EBB5059D}"/>
              </a:ext>
            </a:extLst>
          </p:cNvPr>
          <p:cNvSpPr/>
          <p:nvPr/>
        </p:nvSpPr>
        <p:spPr>
          <a:xfrm>
            <a:off x="2111617" y="2288557"/>
            <a:ext cx="5249270" cy="79119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Correct value of key byte?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18046D87-0975-45DE-8729-B079E826600D}"/>
              </a:ext>
            </a:extLst>
          </p:cNvPr>
          <p:cNvCxnSpPr>
            <a:cxnSpLocks/>
          </p:cNvCxnSpPr>
          <p:nvPr/>
        </p:nvCxnSpPr>
        <p:spPr>
          <a:xfrm>
            <a:off x="4209810" y="4198103"/>
            <a:ext cx="69231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D6691CF-EBFC-4316-BB48-0DCF34E0A7A4}"/>
              </a:ext>
            </a:extLst>
          </p:cNvPr>
          <p:cNvSpPr/>
          <p:nvPr/>
        </p:nvSpPr>
        <p:spPr>
          <a:xfrm>
            <a:off x="4214781" y="741127"/>
            <a:ext cx="1801971" cy="45959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16565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6" grpId="0" animBg="1"/>
      <p:bldP spid="57" grpId="0"/>
      <p:bldP spid="58" grpId="0"/>
      <p:bldP spid="59" grpId="0" animBg="1"/>
      <p:bldP spid="60" grpId="0" animBg="1"/>
      <p:bldP spid="61" grpId="0" animBg="1"/>
      <p:bldP spid="62" grpId="0" animBg="1"/>
      <p:bldP spid="63" grpId="0"/>
      <p:bldP spid="65" grpId="0"/>
      <p:bldP spid="67" grpId="0"/>
      <p:bldP spid="68" grpId="0"/>
      <p:bldP spid="70" grpId="0"/>
      <p:bldP spid="71" grpId="0" animBg="1"/>
      <p:bldP spid="72" grpId="0" animBg="1"/>
      <p:bldP spid="73" grpId="0" animBg="1"/>
      <p:bldP spid="74" grpId="0" animBg="1"/>
      <p:bldP spid="75" grpId="0" animBg="1"/>
      <p:bldP spid="80" grpId="0"/>
      <p:bldP spid="83" grpId="0" animBg="1"/>
      <p:bldP spid="84" grpId="0" animBg="1"/>
      <p:bldP spid="85" grpId="0" animBg="1"/>
      <p:bldP spid="86" grpId="0" animBg="1"/>
      <p:bldP spid="87" grpId="0" animBg="1"/>
      <p:bldP spid="91" grpId="0" animBg="1"/>
      <p:bldP spid="94" grpId="0" animBg="1"/>
      <p:bldP spid="95" grpId="0" animBg="1"/>
      <p:bldP spid="96" grpId="0" animBg="1"/>
      <p:bldP spid="97" grpId="0" animBg="1"/>
      <p:bldP spid="101" grpId="0"/>
      <p:bldP spid="102" grpId="0"/>
      <p:bldP spid="103" grpId="0"/>
      <p:bldP spid="104" grpId="0" animBg="1"/>
      <p:bldP spid="105" grpId="0"/>
      <p:bldP spid="109" grpId="0" animBg="1"/>
      <p:bldP spid="109" grpId="1" animBg="1"/>
      <p:bldP spid="110" grpId="0" animBg="1"/>
      <p:bldP spid="110" grpId="1" animBg="1"/>
      <p:bldP spid="111" grpId="0" animBg="1"/>
      <p:bldP spid="54" grpId="0" animBg="1"/>
      <p:bldP spid="55" grpId="0" animBg="1"/>
      <p:bldP spid="5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1073F-78A1-4F2B-8651-14EF88278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25" y="-60221"/>
            <a:ext cx="8931349" cy="857250"/>
          </a:xfrm>
        </p:spPr>
        <p:txBody>
          <a:bodyPr>
            <a:normAutofit/>
          </a:bodyPr>
          <a:lstStyle/>
          <a:p>
            <a:r>
              <a:rPr lang="en-US" sz="3200" b="1" dirty="0"/>
              <a:t>Finding the Correct Key Value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0582429D-A6AE-4440-9B37-E9D8ACB36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505" y="538581"/>
            <a:ext cx="8448990" cy="3501141"/>
          </a:xfrm>
        </p:spPr>
        <p:txBody>
          <a:bodyPr/>
          <a:lstStyle/>
          <a:p>
            <a:r>
              <a:rPr lang="en-US" sz="2400" dirty="0"/>
              <a:t>Attacker encrypts ‘N’ number of plaintexts over server</a:t>
            </a:r>
          </a:p>
          <a:p>
            <a:pPr lvl="1"/>
            <a:r>
              <a:rPr lang="en-US" sz="1800" dirty="0"/>
              <a:t>Records Ciphertext and Execution time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EDD571-A675-4A26-9515-C46AEAF87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36A-A961-4FA9-B8B8-F964629D4DC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E8783B-FB6C-4414-8197-98D0455137E1}"/>
              </a:ext>
            </a:extLst>
          </p:cNvPr>
          <p:cNvSpPr/>
          <p:nvPr/>
        </p:nvSpPr>
        <p:spPr>
          <a:xfrm>
            <a:off x="1180730" y="1827664"/>
            <a:ext cx="3770601" cy="295234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12859" rIns="25718" bIns="1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06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972944-6405-468A-8C4E-8A036DB4C56D}"/>
              </a:ext>
            </a:extLst>
          </p:cNvPr>
          <p:cNvSpPr/>
          <p:nvPr/>
        </p:nvSpPr>
        <p:spPr>
          <a:xfrm>
            <a:off x="1208342" y="1862251"/>
            <a:ext cx="3702495" cy="43168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12859" rIns="25718" bIns="1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A</a:t>
            </a:r>
            <a:r>
              <a:rPr lang="en-US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j</a:t>
            </a:r>
            <a:r>
              <a:rPr lang="en-US" baseline="30000" dirty="0">
                <a:solidFill>
                  <a:schemeClr val="tx1"/>
                </a:solidFill>
                <a:latin typeface="Consolas" panose="020B0609020204030204" pitchFamily="49" charset="0"/>
              </a:rPr>
              <a:t>0,1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, A</a:t>
            </a:r>
            <a:r>
              <a:rPr lang="en-US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j</a:t>
            </a:r>
            <a:r>
              <a:rPr lang="en-US" baseline="30000" dirty="0">
                <a:solidFill>
                  <a:schemeClr val="tx1"/>
                </a:solidFill>
                <a:latin typeface="Consolas" panose="020B0609020204030204" pitchFamily="49" charset="0"/>
              </a:rPr>
              <a:t>0,2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, . . . . , A</a:t>
            </a:r>
            <a:r>
              <a:rPr lang="en-US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j</a:t>
            </a:r>
            <a:r>
              <a:rPr lang="en-US" baseline="30000" dirty="0">
                <a:solidFill>
                  <a:schemeClr val="tx1"/>
                </a:solidFill>
                <a:latin typeface="Consolas" panose="020B0609020204030204" pitchFamily="49" charset="0"/>
              </a:rPr>
              <a:t>0,N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C4ED7E-6F87-4B6F-8527-81FB7BC2C0E9}"/>
              </a:ext>
            </a:extLst>
          </p:cNvPr>
          <p:cNvSpPr/>
          <p:nvPr/>
        </p:nvSpPr>
        <p:spPr>
          <a:xfrm>
            <a:off x="5333573" y="1850778"/>
            <a:ext cx="1686339" cy="439006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12859" rIns="25718" bIns="1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E</a:t>
            </a:r>
            <a:r>
              <a:rPr lang="en-US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,E</a:t>
            </a:r>
            <a:r>
              <a:rPr lang="en-US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,...,E</a:t>
            </a:r>
            <a:r>
              <a:rPr lang="en-US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N</a:t>
            </a:r>
            <a:endParaRPr lang="en-US" baseline="300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B7DC3D-82D5-436D-B61C-19D3F28FCB72}"/>
              </a:ext>
            </a:extLst>
          </p:cNvPr>
          <p:cNvSpPr txBox="1"/>
          <p:nvPr/>
        </p:nvSpPr>
        <p:spPr>
          <a:xfrm>
            <a:off x="-67175" y="1934004"/>
            <a:ext cx="128592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Key Guess 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BC2F3C-121F-4F92-B7A1-A3BD11B7CE70}"/>
              </a:ext>
            </a:extLst>
          </p:cNvPr>
          <p:cNvSpPr txBox="1"/>
          <p:nvPr/>
        </p:nvSpPr>
        <p:spPr>
          <a:xfrm>
            <a:off x="-66787" y="2481390"/>
            <a:ext cx="128592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Key Guess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D5CB06-EF5F-4C26-8CE9-07EA3A5BF094}"/>
              </a:ext>
            </a:extLst>
          </p:cNvPr>
          <p:cNvSpPr txBox="1"/>
          <p:nvPr/>
        </p:nvSpPr>
        <p:spPr>
          <a:xfrm>
            <a:off x="69483" y="4249094"/>
            <a:ext cx="11160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Key </a:t>
            </a:r>
          </a:p>
          <a:p>
            <a:pPr algn="ctr"/>
            <a:r>
              <a:rPr lang="en-US" sz="1500" dirty="0"/>
              <a:t>Guess 255</a:t>
            </a:r>
            <a:endParaRPr lang="en-US" sz="1050" dirty="0"/>
          </a:p>
        </p:txBody>
      </p:sp>
      <p:sp>
        <p:nvSpPr>
          <p:cNvPr id="13" name="Rectangle: Rounded Corners 135">
            <a:extLst>
              <a:ext uri="{FF2B5EF4-FFF2-40B4-BE49-F238E27FC236}">
                <a16:creationId xmlns:a16="http://schemas.microsoft.com/office/drawing/2014/main" id="{C753B238-A242-4C73-B4FF-46A9826E25DF}"/>
              </a:ext>
            </a:extLst>
          </p:cNvPr>
          <p:cNvSpPr/>
          <p:nvPr/>
        </p:nvSpPr>
        <p:spPr>
          <a:xfrm rot="16200000">
            <a:off x="2768213" y="83420"/>
            <a:ext cx="623247" cy="3894396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12859" rIns="25718" bIns="1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6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5B3A26-55AD-4E87-9585-36C7C16609F1}"/>
              </a:ext>
            </a:extLst>
          </p:cNvPr>
          <p:cNvSpPr/>
          <p:nvPr/>
        </p:nvSpPr>
        <p:spPr>
          <a:xfrm>
            <a:off x="7605460" y="1827664"/>
            <a:ext cx="1085078" cy="295234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12859" rIns="25718" bIns="1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06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C71A51-FFE5-42DD-AF9E-6A566942F3B8}"/>
              </a:ext>
            </a:extLst>
          </p:cNvPr>
          <p:cNvSpPr/>
          <p:nvPr/>
        </p:nvSpPr>
        <p:spPr>
          <a:xfrm>
            <a:off x="7655304" y="1860945"/>
            <a:ext cx="995970" cy="434296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12859" rIns="25718" bIns="1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Corr</a:t>
            </a:r>
            <a:r>
              <a:rPr lang="en-US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j</a:t>
            </a:r>
            <a:r>
              <a:rPr lang="en-US" baseline="30000" dirty="0">
                <a:solidFill>
                  <a:schemeClr val="tx1"/>
                </a:solidFill>
                <a:latin typeface="Consolas" panose="020B0609020204030204" pitchFamily="49" charset="0"/>
              </a:rPr>
              <a:t>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EBEB23-88E1-4663-887B-7A42FB9FC4FC}"/>
              </a:ext>
            </a:extLst>
          </p:cNvPr>
          <p:cNvSpPr/>
          <p:nvPr/>
        </p:nvSpPr>
        <p:spPr>
          <a:xfrm>
            <a:off x="7653840" y="2430733"/>
            <a:ext cx="995970" cy="424886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12859" rIns="25718" bIns="1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Corr</a:t>
            </a:r>
            <a:r>
              <a:rPr lang="en-US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j</a:t>
            </a:r>
            <a:r>
              <a:rPr lang="en-US" baseline="30000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3033F5-FA1B-4DA7-B6E7-7BF3F6A6BA2E}"/>
              </a:ext>
            </a:extLst>
          </p:cNvPr>
          <p:cNvSpPr/>
          <p:nvPr/>
        </p:nvSpPr>
        <p:spPr>
          <a:xfrm>
            <a:off x="7655305" y="4298708"/>
            <a:ext cx="995971" cy="43168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12859" rIns="25718" bIns="1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Corr</a:t>
            </a:r>
            <a:r>
              <a:rPr lang="en-US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j</a:t>
            </a:r>
            <a:r>
              <a:rPr lang="en-US" baseline="30000" dirty="0">
                <a:solidFill>
                  <a:schemeClr val="tx1"/>
                </a:solidFill>
                <a:latin typeface="Consolas" panose="020B0609020204030204" pitchFamily="49" charset="0"/>
              </a:rPr>
              <a:t>255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C00D7A-EBD4-4E1E-8C3E-1BA7AF252FC1}"/>
              </a:ext>
            </a:extLst>
          </p:cNvPr>
          <p:cNvSpPr txBox="1"/>
          <p:nvPr/>
        </p:nvSpPr>
        <p:spPr>
          <a:xfrm>
            <a:off x="110785" y="3384993"/>
            <a:ext cx="9044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Key </a:t>
            </a:r>
          </a:p>
          <a:p>
            <a:pPr algn="ctr"/>
            <a:r>
              <a:rPr lang="en-US" sz="1500" dirty="0"/>
              <a:t>Guess </a:t>
            </a:r>
            <a:r>
              <a:rPr lang="el-GR" sz="1500" dirty="0"/>
              <a:t>α</a:t>
            </a:r>
            <a:endParaRPr lang="en-US" sz="15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725D02E-4A84-46CC-B63D-E2E43026BCAF}"/>
              </a:ext>
            </a:extLst>
          </p:cNvPr>
          <p:cNvSpPr/>
          <p:nvPr/>
        </p:nvSpPr>
        <p:spPr>
          <a:xfrm>
            <a:off x="7653841" y="3409552"/>
            <a:ext cx="995971" cy="43168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12859" rIns="25718" bIns="1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Corr</a:t>
            </a:r>
            <a:r>
              <a:rPr lang="en-US" baseline="-25000" dirty="0" err="1">
                <a:solidFill>
                  <a:schemeClr val="tx1"/>
                </a:solidFill>
                <a:latin typeface="Consolas" panose="020B0609020204030204" pitchFamily="49" charset="0"/>
              </a:rPr>
              <a:t>j</a:t>
            </a:r>
            <a:r>
              <a:rPr lang="el-GR" baseline="30000" dirty="0">
                <a:solidFill>
                  <a:schemeClr val="tx1"/>
                </a:solidFill>
                <a:latin typeface="Consolas" panose="020B0609020204030204" pitchFamily="49" charset="0"/>
              </a:rPr>
              <a:t>α</a:t>
            </a:r>
            <a:endParaRPr lang="en-US" baseline="300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5" name="Rectangle: Rounded Corners 135">
            <a:extLst>
              <a:ext uri="{FF2B5EF4-FFF2-40B4-BE49-F238E27FC236}">
                <a16:creationId xmlns:a16="http://schemas.microsoft.com/office/drawing/2014/main" id="{7FB2460B-8E77-4E92-B94F-F154E9A25F6F}"/>
              </a:ext>
            </a:extLst>
          </p:cNvPr>
          <p:cNvSpPr/>
          <p:nvPr/>
        </p:nvSpPr>
        <p:spPr>
          <a:xfrm rot="16200000">
            <a:off x="2301832" y="1171700"/>
            <a:ext cx="534157" cy="491625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12859" rIns="25718" bIns="1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63"/>
          </a:p>
        </p:txBody>
      </p:sp>
      <p:sp>
        <p:nvSpPr>
          <p:cNvPr id="26" name="Rectangle: Rounded Corners 135">
            <a:extLst>
              <a:ext uri="{FF2B5EF4-FFF2-40B4-BE49-F238E27FC236}">
                <a16:creationId xmlns:a16="http://schemas.microsoft.com/office/drawing/2014/main" id="{03B8E499-3CBC-416E-9FD9-569D9F6C8240}"/>
              </a:ext>
            </a:extLst>
          </p:cNvPr>
          <p:cNvSpPr/>
          <p:nvPr/>
        </p:nvSpPr>
        <p:spPr>
          <a:xfrm rot="16200000">
            <a:off x="7893453" y="3003963"/>
            <a:ext cx="534157" cy="1241006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12859" rIns="25718" bIns="1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63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429953-7A53-4215-B7D5-D9F323E09335}"/>
              </a:ext>
            </a:extLst>
          </p:cNvPr>
          <p:cNvSpPr txBox="1"/>
          <p:nvPr/>
        </p:nvSpPr>
        <p:spPr>
          <a:xfrm>
            <a:off x="6300799" y="3271938"/>
            <a:ext cx="1313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Maximum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Correlation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FDC4723-7105-4979-937A-0EC8C1672531}"/>
              </a:ext>
            </a:extLst>
          </p:cNvPr>
          <p:cNvSpPr/>
          <p:nvPr/>
        </p:nvSpPr>
        <p:spPr>
          <a:xfrm>
            <a:off x="1208338" y="2428096"/>
            <a:ext cx="3702495" cy="43168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12859" rIns="25718" bIns="1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A</a:t>
            </a:r>
            <a:r>
              <a:rPr lang="en-US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j</a:t>
            </a:r>
            <a:r>
              <a:rPr lang="en-US" baseline="30000" dirty="0">
                <a:solidFill>
                  <a:schemeClr val="tx1"/>
                </a:solidFill>
                <a:latin typeface="Consolas" panose="020B0609020204030204" pitchFamily="49" charset="0"/>
              </a:rPr>
              <a:t>1,1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, A</a:t>
            </a:r>
            <a:r>
              <a:rPr lang="en-US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j</a:t>
            </a:r>
            <a:r>
              <a:rPr lang="en-US" baseline="30000" dirty="0">
                <a:solidFill>
                  <a:schemeClr val="tx1"/>
                </a:solidFill>
                <a:latin typeface="Consolas" panose="020B0609020204030204" pitchFamily="49" charset="0"/>
              </a:rPr>
              <a:t>1,2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, . . . . , A</a:t>
            </a:r>
            <a:r>
              <a:rPr lang="en-US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j</a:t>
            </a:r>
            <a:r>
              <a:rPr lang="en-US" baseline="30000" dirty="0">
                <a:solidFill>
                  <a:schemeClr val="tx1"/>
                </a:solidFill>
                <a:latin typeface="Consolas" panose="020B0609020204030204" pitchFamily="49" charset="0"/>
              </a:rPr>
              <a:t>1,N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CF8279D-440F-4BAD-8B90-C160FD509FB5}"/>
              </a:ext>
            </a:extLst>
          </p:cNvPr>
          <p:cNvSpPr/>
          <p:nvPr/>
        </p:nvSpPr>
        <p:spPr>
          <a:xfrm>
            <a:off x="1207898" y="3406099"/>
            <a:ext cx="3702495" cy="43168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12859" rIns="25718" bIns="1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A</a:t>
            </a:r>
            <a:r>
              <a:rPr lang="en-US" baseline="-25000" dirty="0" err="1">
                <a:solidFill>
                  <a:schemeClr val="tx1"/>
                </a:solidFill>
                <a:latin typeface="Consolas" panose="020B0609020204030204" pitchFamily="49" charset="0"/>
              </a:rPr>
              <a:t>j</a:t>
            </a:r>
            <a:r>
              <a:rPr lang="el-GR" baseline="30000" dirty="0">
                <a:solidFill>
                  <a:schemeClr val="tx1"/>
                </a:solidFill>
                <a:latin typeface="Consolas" panose="020B0609020204030204" pitchFamily="49" charset="0"/>
              </a:rPr>
              <a:t>α</a:t>
            </a:r>
            <a:r>
              <a:rPr lang="en-US" baseline="30000" dirty="0">
                <a:solidFill>
                  <a:schemeClr val="tx1"/>
                </a:solidFill>
                <a:latin typeface="Consolas" panose="020B0609020204030204" pitchFamily="49" charset="0"/>
              </a:rPr>
              <a:t>,1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A</a:t>
            </a:r>
            <a:r>
              <a:rPr lang="en-US" baseline="-25000" dirty="0" err="1">
                <a:solidFill>
                  <a:schemeClr val="tx1"/>
                </a:solidFill>
                <a:latin typeface="Consolas" panose="020B0609020204030204" pitchFamily="49" charset="0"/>
              </a:rPr>
              <a:t>j</a:t>
            </a:r>
            <a:r>
              <a:rPr lang="el-GR" baseline="30000" dirty="0">
                <a:solidFill>
                  <a:schemeClr val="tx1"/>
                </a:solidFill>
                <a:latin typeface="Consolas" panose="020B0609020204030204" pitchFamily="49" charset="0"/>
              </a:rPr>
              <a:t>α</a:t>
            </a:r>
            <a:r>
              <a:rPr lang="en-US" baseline="30000" dirty="0">
                <a:solidFill>
                  <a:schemeClr val="tx1"/>
                </a:solidFill>
                <a:latin typeface="Consolas" panose="020B0609020204030204" pitchFamily="49" charset="0"/>
              </a:rPr>
              <a:t>,2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, . . . . ,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A</a:t>
            </a:r>
            <a:r>
              <a:rPr lang="en-US" baseline="-25000" dirty="0" err="1">
                <a:solidFill>
                  <a:schemeClr val="tx1"/>
                </a:solidFill>
                <a:latin typeface="Consolas" panose="020B0609020204030204" pitchFamily="49" charset="0"/>
              </a:rPr>
              <a:t>j</a:t>
            </a:r>
            <a:r>
              <a:rPr lang="el-GR" baseline="30000" dirty="0">
                <a:solidFill>
                  <a:schemeClr val="tx1"/>
                </a:solidFill>
                <a:latin typeface="Consolas" panose="020B0609020204030204" pitchFamily="49" charset="0"/>
              </a:rPr>
              <a:t>α</a:t>
            </a:r>
            <a:r>
              <a:rPr lang="en-US" baseline="30000" dirty="0">
                <a:solidFill>
                  <a:schemeClr val="tx1"/>
                </a:solidFill>
                <a:latin typeface="Consolas" panose="020B0609020204030204" pitchFamily="49" charset="0"/>
              </a:rPr>
              <a:t>,N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843F5E0-1E98-4EC7-B750-A7F6E0F62B42}"/>
              </a:ext>
            </a:extLst>
          </p:cNvPr>
          <p:cNvSpPr/>
          <p:nvPr/>
        </p:nvSpPr>
        <p:spPr>
          <a:xfrm>
            <a:off x="1207898" y="4305979"/>
            <a:ext cx="3702495" cy="43168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12859" rIns="25718" bIns="1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A</a:t>
            </a:r>
            <a:r>
              <a:rPr lang="en-US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j</a:t>
            </a:r>
            <a:r>
              <a:rPr lang="en-US" baseline="30000" dirty="0">
                <a:solidFill>
                  <a:schemeClr val="tx1"/>
                </a:solidFill>
                <a:latin typeface="Consolas" panose="020B0609020204030204" pitchFamily="49" charset="0"/>
              </a:rPr>
              <a:t>255,1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, A</a:t>
            </a:r>
            <a:r>
              <a:rPr lang="en-US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j</a:t>
            </a:r>
            <a:r>
              <a:rPr lang="en-US" baseline="30000" dirty="0">
                <a:solidFill>
                  <a:schemeClr val="tx1"/>
                </a:solidFill>
                <a:latin typeface="Consolas" panose="020B0609020204030204" pitchFamily="49" charset="0"/>
              </a:rPr>
              <a:t>255,2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, . . . . ,A</a:t>
            </a:r>
            <a:r>
              <a:rPr lang="en-US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j</a:t>
            </a:r>
            <a:r>
              <a:rPr lang="en-US" baseline="30000" dirty="0">
                <a:solidFill>
                  <a:schemeClr val="tx1"/>
                </a:solidFill>
                <a:latin typeface="Consolas" panose="020B0609020204030204" pitchFamily="49" charset="0"/>
              </a:rPr>
              <a:t>255,N</a:t>
            </a:r>
          </a:p>
        </p:txBody>
      </p:sp>
      <p:sp>
        <p:nvSpPr>
          <p:cNvPr id="33" name="Rectangle: Rounded Corners 135">
            <a:extLst>
              <a:ext uri="{FF2B5EF4-FFF2-40B4-BE49-F238E27FC236}">
                <a16:creationId xmlns:a16="http://schemas.microsoft.com/office/drawing/2014/main" id="{2826C43E-5511-46F5-914B-B0358C170652}"/>
              </a:ext>
            </a:extLst>
          </p:cNvPr>
          <p:cNvSpPr/>
          <p:nvPr/>
        </p:nvSpPr>
        <p:spPr>
          <a:xfrm rot="16200000">
            <a:off x="5872295" y="1095441"/>
            <a:ext cx="623249" cy="1870354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12859" rIns="25718" bIns="1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63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E3B2D4D-0BDC-4461-9490-0DD83AF9C6EF}"/>
              </a:ext>
            </a:extLst>
          </p:cNvPr>
          <p:cNvSpPr txBox="1"/>
          <p:nvPr/>
        </p:nvSpPr>
        <p:spPr>
          <a:xfrm rot="16200000">
            <a:off x="2930751" y="2663458"/>
            <a:ext cx="378046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  <a:endParaRPr lang="en-US" sz="1125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8E491BA-E86D-488A-A565-C0684C73CDB8}"/>
              </a:ext>
            </a:extLst>
          </p:cNvPr>
          <p:cNvSpPr txBox="1"/>
          <p:nvPr/>
        </p:nvSpPr>
        <p:spPr>
          <a:xfrm rot="16200000">
            <a:off x="2955021" y="3551483"/>
            <a:ext cx="378046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  <a:endParaRPr lang="en-US" sz="1125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0E77EFD-8C08-4DCD-83A1-BE8C184919E5}"/>
              </a:ext>
            </a:extLst>
          </p:cNvPr>
          <p:cNvSpPr txBox="1"/>
          <p:nvPr/>
        </p:nvSpPr>
        <p:spPr>
          <a:xfrm rot="16200000">
            <a:off x="7956972" y="2665229"/>
            <a:ext cx="378046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  <a:endParaRPr lang="en-US" sz="1125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CBC2675-680F-406C-8665-A45EC34C8D3D}"/>
              </a:ext>
            </a:extLst>
          </p:cNvPr>
          <p:cNvSpPr txBox="1"/>
          <p:nvPr/>
        </p:nvSpPr>
        <p:spPr>
          <a:xfrm rot="16200000">
            <a:off x="7981244" y="3553254"/>
            <a:ext cx="378046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  <a:endParaRPr lang="en-US" sz="1125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D5F6F47-EB7E-4900-9571-C558FD7B4BF1}"/>
              </a:ext>
            </a:extLst>
          </p:cNvPr>
          <p:cNvSpPr txBox="1"/>
          <p:nvPr/>
        </p:nvSpPr>
        <p:spPr>
          <a:xfrm>
            <a:off x="5295702" y="1145363"/>
            <a:ext cx="1762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Recorded</a:t>
            </a:r>
          </a:p>
          <a:p>
            <a:pPr algn="ctr"/>
            <a:r>
              <a:rPr lang="en-US" dirty="0"/>
              <a:t>Execution Time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9D058EB-E11C-4FDC-9EEF-EF9531BA72D4}"/>
              </a:ext>
            </a:extLst>
          </p:cNvPr>
          <p:cNvSpPr txBox="1"/>
          <p:nvPr/>
        </p:nvSpPr>
        <p:spPr>
          <a:xfrm>
            <a:off x="4969076" y="327854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Correct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Key Byte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757F463-9101-4780-89C7-F5DA948BF3C6}"/>
              </a:ext>
            </a:extLst>
          </p:cNvPr>
          <p:cNvSpPr txBox="1"/>
          <p:nvPr/>
        </p:nvSpPr>
        <p:spPr>
          <a:xfrm>
            <a:off x="1677458" y="1388832"/>
            <a:ext cx="2762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# of Coalesced Accesses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EE762D9-42B3-4E58-B0F1-05EF2D0D949A}"/>
              </a:ext>
            </a:extLst>
          </p:cNvPr>
          <p:cNvSpPr txBox="1"/>
          <p:nvPr/>
        </p:nvSpPr>
        <p:spPr>
          <a:xfrm>
            <a:off x="7407775" y="1468436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Correlations</a:t>
            </a:r>
          </a:p>
        </p:txBody>
      </p:sp>
    </p:spTree>
    <p:extLst>
      <p:ext uri="{BB962C8B-B14F-4D97-AF65-F5344CB8AC3E}">
        <p14:creationId xmlns:p14="http://schemas.microsoft.com/office/powerpoint/2010/main" val="217182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08642E-6 L 0.00069 0.1188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11883 L 0.00069 0.3086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30865 L 0.00069 0.489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0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  <p:bldP spid="4" grpId="0" animBg="1"/>
      <p:bldP spid="5" grpId="0" animBg="1"/>
      <p:bldP spid="6" grpId="0" animBg="1"/>
      <p:bldP spid="7" grpId="0"/>
      <p:bldP spid="9" grpId="0"/>
      <p:bldP spid="11" grpId="0"/>
      <p:bldP spid="13" grpId="0" animBg="1"/>
      <p:bldP spid="13" grpId="1" animBg="1"/>
      <p:bldP spid="13" grpId="2" animBg="1"/>
      <p:bldP spid="13" grpId="3" animBg="1"/>
      <p:bldP spid="13" grpId="4" animBg="1"/>
      <p:bldP spid="14" grpId="0" animBg="1"/>
      <p:bldP spid="15" grpId="0" animBg="1"/>
      <p:bldP spid="17" grpId="0" animBg="1"/>
      <p:bldP spid="18" grpId="0" animBg="1"/>
      <p:bldP spid="22" grpId="0"/>
      <p:bldP spid="24" grpId="0" animBg="1"/>
      <p:bldP spid="25" grpId="0" animBg="1"/>
      <p:bldP spid="26" grpId="0" animBg="1"/>
      <p:bldP spid="29" grpId="0"/>
      <p:bldP spid="30" grpId="0" animBg="1"/>
      <p:bldP spid="31" grpId="0" animBg="1"/>
      <p:bldP spid="32" grpId="0" animBg="1"/>
      <p:bldP spid="33" grpId="0" animBg="1"/>
      <p:bldP spid="33" grpId="1" animBg="1"/>
      <p:bldP spid="37" grpId="0"/>
      <p:bldP spid="38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1073F-78A1-4F2B-8651-14EF88278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25" y="-60221"/>
            <a:ext cx="8931349" cy="857250"/>
          </a:xfrm>
        </p:spPr>
        <p:txBody>
          <a:bodyPr>
            <a:normAutofit/>
          </a:bodyPr>
          <a:lstStyle/>
          <a:p>
            <a:r>
              <a:rPr lang="en-US" sz="3200" b="1" dirty="0"/>
              <a:t>Finding the Correct Key Value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0582429D-A6AE-4440-9B37-E9D8ACB36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505" y="538581"/>
            <a:ext cx="8448990" cy="3501141"/>
          </a:xfrm>
        </p:spPr>
        <p:txBody>
          <a:bodyPr/>
          <a:lstStyle/>
          <a:p>
            <a:r>
              <a:rPr lang="en-US" sz="2400" dirty="0"/>
              <a:t>Attacker encrypts ‘N’ number of plaintexts over server</a:t>
            </a:r>
          </a:p>
          <a:p>
            <a:pPr lvl="1"/>
            <a:r>
              <a:rPr lang="en-US" sz="1800" dirty="0"/>
              <a:t>Records Ciphertext and Execution time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EDD571-A675-4A26-9515-C46AEAF87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36A-A961-4FA9-B8B8-F964629D4DC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E8783B-FB6C-4414-8197-98D0455137E1}"/>
              </a:ext>
            </a:extLst>
          </p:cNvPr>
          <p:cNvSpPr/>
          <p:nvPr/>
        </p:nvSpPr>
        <p:spPr>
          <a:xfrm>
            <a:off x="1180730" y="1827664"/>
            <a:ext cx="3770601" cy="295234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12859" rIns="25718" bIns="1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06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972944-6405-468A-8C4E-8A036DB4C56D}"/>
              </a:ext>
            </a:extLst>
          </p:cNvPr>
          <p:cNvSpPr/>
          <p:nvPr/>
        </p:nvSpPr>
        <p:spPr>
          <a:xfrm>
            <a:off x="1208342" y="1862251"/>
            <a:ext cx="3702495" cy="43168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12859" rIns="25718" bIns="1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A</a:t>
            </a:r>
            <a:r>
              <a:rPr lang="en-US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j</a:t>
            </a:r>
            <a:r>
              <a:rPr lang="en-US" baseline="30000" dirty="0">
                <a:solidFill>
                  <a:schemeClr val="tx1"/>
                </a:solidFill>
                <a:latin typeface="Consolas" panose="020B0609020204030204" pitchFamily="49" charset="0"/>
              </a:rPr>
              <a:t>0,1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, A</a:t>
            </a:r>
            <a:r>
              <a:rPr lang="en-US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j</a:t>
            </a:r>
            <a:r>
              <a:rPr lang="en-US" baseline="30000" dirty="0">
                <a:solidFill>
                  <a:schemeClr val="tx1"/>
                </a:solidFill>
                <a:latin typeface="Consolas" panose="020B0609020204030204" pitchFamily="49" charset="0"/>
              </a:rPr>
              <a:t>0,2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, . . . . , A</a:t>
            </a:r>
            <a:r>
              <a:rPr lang="en-US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j</a:t>
            </a:r>
            <a:r>
              <a:rPr lang="en-US" baseline="30000" dirty="0">
                <a:solidFill>
                  <a:schemeClr val="tx1"/>
                </a:solidFill>
                <a:latin typeface="Consolas" panose="020B0609020204030204" pitchFamily="49" charset="0"/>
              </a:rPr>
              <a:t>0,N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C4ED7E-6F87-4B6F-8527-81FB7BC2C0E9}"/>
              </a:ext>
            </a:extLst>
          </p:cNvPr>
          <p:cNvSpPr/>
          <p:nvPr/>
        </p:nvSpPr>
        <p:spPr>
          <a:xfrm>
            <a:off x="5333573" y="1850778"/>
            <a:ext cx="1686339" cy="439006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12859" rIns="25718" bIns="1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E</a:t>
            </a:r>
            <a:r>
              <a:rPr lang="en-US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,E</a:t>
            </a:r>
            <a:r>
              <a:rPr lang="en-US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,...,E</a:t>
            </a:r>
            <a:r>
              <a:rPr lang="en-US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N</a:t>
            </a:r>
            <a:endParaRPr lang="en-US" baseline="300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B7DC3D-82D5-436D-B61C-19D3F28FCB72}"/>
              </a:ext>
            </a:extLst>
          </p:cNvPr>
          <p:cNvSpPr txBox="1"/>
          <p:nvPr/>
        </p:nvSpPr>
        <p:spPr>
          <a:xfrm>
            <a:off x="-67175" y="1934004"/>
            <a:ext cx="128592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Key Guess 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BC2F3C-121F-4F92-B7A1-A3BD11B7CE70}"/>
              </a:ext>
            </a:extLst>
          </p:cNvPr>
          <p:cNvSpPr txBox="1"/>
          <p:nvPr/>
        </p:nvSpPr>
        <p:spPr>
          <a:xfrm>
            <a:off x="-66787" y="2481390"/>
            <a:ext cx="128592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Key Guess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D5CB06-EF5F-4C26-8CE9-07EA3A5BF094}"/>
              </a:ext>
            </a:extLst>
          </p:cNvPr>
          <p:cNvSpPr txBox="1"/>
          <p:nvPr/>
        </p:nvSpPr>
        <p:spPr>
          <a:xfrm>
            <a:off x="69483" y="4249094"/>
            <a:ext cx="11160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Key </a:t>
            </a:r>
          </a:p>
          <a:p>
            <a:pPr algn="ctr"/>
            <a:r>
              <a:rPr lang="en-US" sz="1500" dirty="0"/>
              <a:t>Guess 255</a:t>
            </a:r>
            <a:endParaRPr lang="en-US" sz="1050" dirty="0"/>
          </a:p>
        </p:txBody>
      </p:sp>
      <p:sp>
        <p:nvSpPr>
          <p:cNvPr id="13" name="Rectangle: Rounded Corners 135">
            <a:extLst>
              <a:ext uri="{FF2B5EF4-FFF2-40B4-BE49-F238E27FC236}">
                <a16:creationId xmlns:a16="http://schemas.microsoft.com/office/drawing/2014/main" id="{C753B238-A242-4C73-B4FF-46A9826E25DF}"/>
              </a:ext>
            </a:extLst>
          </p:cNvPr>
          <p:cNvSpPr/>
          <p:nvPr/>
        </p:nvSpPr>
        <p:spPr>
          <a:xfrm rot="16200000">
            <a:off x="2768213" y="83420"/>
            <a:ext cx="623247" cy="3894396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12859" rIns="25718" bIns="1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63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5B3A26-55AD-4E87-9585-36C7C16609F1}"/>
              </a:ext>
            </a:extLst>
          </p:cNvPr>
          <p:cNvSpPr/>
          <p:nvPr/>
        </p:nvSpPr>
        <p:spPr>
          <a:xfrm>
            <a:off x="7605460" y="1827664"/>
            <a:ext cx="1085078" cy="295234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12859" rIns="25718" bIns="1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06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C71A51-FFE5-42DD-AF9E-6A566942F3B8}"/>
              </a:ext>
            </a:extLst>
          </p:cNvPr>
          <p:cNvSpPr/>
          <p:nvPr/>
        </p:nvSpPr>
        <p:spPr>
          <a:xfrm>
            <a:off x="7655304" y="1860945"/>
            <a:ext cx="995970" cy="434296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12859" rIns="25718" bIns="1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Corr</a:t>
            </a:r>
            <a:r>
              <a:rPr lang="en-US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j</a:t>
            </a:r>
            <a:r>
              <a:rPr lang="en-US" baseline="30000" dirty="0">
                <a:solidFill>
                  <a:schemeClr val="tx1"/>
                </a:solidFill>
                <a:latin typeface="Consolas" panose="020B0609020204030204" pitchFamily="49" charset="0"/>
              </a:rPr>
              <a:t>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EBEB23-88E1-4663-887B-7A42FB9FC4FC}"/>
              </a:ext>
            </a:extLst>
          </p:cNvPr>
          <p:cNvSpPr/>
          <p:nvPr/>
        </p:nvSpPr>
        <p:spPr>
          <a:xfrm>
            <a:off x="7653840" y="2430733"/>
            <a:ext cx="995970" cy="424886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12859" rIns="25718" bIns="1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Corr</a:t>
            </a:r>
            <a:r>
              <a:rPr lang="en-US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j</a:t>
            </a:r>
            <a:r>
              <a:rPr lang="en-US" baseline="30000" dirty="0">
                <a:solidFill>
                  <a:schemeClr val="tx1"/>
                </a:solidFill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3033F5-FA1B-4DA7-B6E7-7BF3F6A6BA2E}"/>
              </a:ext>
            </a:extLst>
          </p:cNvPr>
          <p:cNvSpPr/>
          <p:nvPr/>
        </p:nvSpPr>
        <p:spPr>
          <a:xfrm>
            <a:off x="7655305" y="4298708"/>
            <a:ext cx="995971" cy="43168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12859" rIns="25718" bIns="1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Corr</a:t>
            </a:r>
            <a:r>
              <a:rPr lang="en-US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j</a:t>
            </a:r>
            <a:r>
              <a:rPr lang="en-US" baseline="30000" dirty="0">
                <a:solidFill>
                  <a:schemeClr val="tx1"/>
                </a:solidFill>
                <a:latin typeface="Consolas" panose="020B0609020204030204" pitchFamily="49" charset="0"/>
              </a:rPr>
              <a:t>255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C00D7A-EBD4-4E1E-8C3E-1BA7AF252FC1}"/>
              </a:ext>
            </a:extLst>
          </p:cNvPr>
          <p:cNvSpPr txBox="1"/>
          <p:nvPr/>
        </p:nvSpPr>
        <p:spPr>
          <a:xfrm>
            <a:off x="110785" y="3384993"/>
            <a:ext cx="9044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Key </a:t>
            </a:r>
          </a:p>
          <a:p>
            <a:pPr algn="ctr"/>
            <a:r>
              <a:rPr lang="en-US" sz="1500" dirty="0"/>
              <a:t>Guess </a:t>
            </a:r>
            <a:r>
              <a:rPr lang="el-GR" sz="1500" dirty="0"/>
              <a:t>α</a:t>
            </a:r>
            <a:endParaRPr lang="en-US" sz="15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725D02E-4A84-46CC-B63D-E2E43026BCAF}"/>
              </a:ext>
            </a:extLst>
          </p:cNvPr>
          <p:cNvSpPr/>
          <p:nvPr/>
        </p:nvSpPr>
        <p:spPr>
          <a:xfrm>
            <a:off x="7653841" y="3409552"/>
            <a:ext cx="995971" cy="43168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12859" rIns="25718" bIns="1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Corr</a:t>
            </a:r>
            <a:r>
              <a:rPr lang="en-US" baseline="-25000" dirty="0" err="1">
                <a:solidFill>
                  <a:schemeClr val="tx1"/>
                </a:solidFill>
                <a:latin typeface="Consolas" panose="020B0609020204030204" pitchFamily="49" charset="0"/>
              </a:rPr>
              <a:t>j</a:t>
            </a:r>
            <a:r>
              <a:rPr lang="el-GR" baseline="30000" dirty="0">
                <a:solidFill>
                  <a:schemeClr val="tx1"/>
                </a:solidFill>
                <a:latin typeface="Consolas" panose="020B0609020204030204" pitchFamily="49" charset="0"/>
              </a:rPr>
              <a:t>α</a:t>
            </a:r>
            <a:endParaRPr lang="en-US" baseline="30000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5" name="Rectangle: Rounded Corners 135">
            <a:extLst>
              <a:ext uri="{FF2B5EF4-FFF2-40B4-BE49-F238E27FC236}">
                <a16:creationId xmlns:a16="http://schemas.microsoft.com/office/drawing/2014/main" id="{7FB2460B-8E77-4E92-B94F-F154E9A25F6F}"/>
              </a:ext>
            </a:extLst>
          </p:cNvPr>
          <p:cNvSpPr/>
          <p:nvPr/>
        </p:nvSpPr>
        <p:spPr>
          <a:xfrm rot="16200000">
            <a:off x="2301832" y="1171700"/>
            <a:ext cx="534157" cy="491625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12859" rIns="25718" bIns="1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63"/>
          </a:p>
        </p:txBody>
      </p:sp>
      <p:sp>
        <p:nvSpPr>
          <p:cNvPr id="26" name="Rectangle: Rounded Corners 135">
            <a:extLst>
              <a:ext uri="{FF2B5EF4-FFF2-40B4-BE49-F238E27FC236}">
                <a16:creationId xmlns:a16="http://schemas.microsoft.com/office/drawing/2014/main" id="{03B8E499-3CBC-416E-9FD9-569D9F6C8240}"/>
              </a:ext>
            </a:extLst>
          </p:cNvPr>
          <p:cNvSpPr/>
          <p:nvPr/>
        </p:nvSpPr>
        <p:spPr>
          <a:xfrm rot="16200000">
            <a:off x="7893453" y="3003963"/>
            <a:ext cx="534157" cy="1241006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12859" rIns="25718" bIns="1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63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429953-7A53-4215-B7D5-D9F323E09335}"/>
              </a:ext>
            </a:extLst>
          </p:cNvPr>
          <p:cNvSpPr txBox="1"/>
          <p:nvPr/>
        </p:nvSpPr>
        <p:spPr>
          <a:xfrm>
            <a:off x="6300799" y="3271938"/>
            <a:ext cx="1313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Maximum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Correlation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FDC4723-7105-4979-937A-0EC8C1672531}"/>
              </a:ext>
            </a:extLst>
          </p:cNvPr>
          <p:cNvSpPr/>
          <p:nvPr/>
        </p:nvSpPr>
        <p:spPr>
          <a:xfrm>
            <a:off x="1208338" y="2428096"/>
            <a:ext cx="3702495" cy="43168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12859" rIns="25718" bIns="1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A</a:t>
            </a:r>
            <a:r>
              <a:rPr lang="en-US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j</a:t>
            </a:r>
            <a:r>
              <a:rPr lang="en-US" baseline="30000" dirty="0">
                <a:solidFill>
                  <a:schemeClr val="tx1"/>
                </a:solidFill>
                <a:latin typeface="Consolas" panose="020B0609020204030204" pitchFamily="49" charset="0"/>
              </a:rPr>
              <a:t>1,1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, A</a:t>
            </a:r>
            <a:r>
              <a:rPr lang="en-US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j</a:t>
            </a:r>
            <a:r>
              <a:rPr lang="en-US" baseline="30000" dirty="0">
                <a:solidFill>
                  <a:schemeClr val="tx1"/>
                </a:solidFill>
                <a:latin typeface="Consolas" panose="020B0609020204030204" pitchFamily="49" charset="0"/>
              </a:rPr>
              <a:t>1,2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, . . . . , A</a:t>
            </a:r>
            <a:r>
              <a:rPr lang="en-US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j</a:t>
            </a:r>
            <a:r>
              <a:rPr lang="en-US" baseline="30000" dirty="0">
                <a:solidFill>
                  <a:schemeClr val="tx1"/>
                </a:solidFill>
                <a:latin typeface="Consolas" panose="020B0609020204030204" pitchFamily="49" charset="0"/>
              </a:rPr>
              <a:t>1,N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CF8279D-440F-4BAD-8B90-C160FD509FB5}"/>
              </a:ext>
            </a:extLst>
          </p:cNvPr>
          <p:cNvSpPr/>
          <p:nvPr/>
        </p:nvSpPr>
        <p:spPr>
          <a:xfrm>
            <a:off x="1207898" y="3406099"/>
            <a:ext cx="3702495" cy="43168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12859" rIns="25718" bIns="1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A</a:t>
            </a:r>
            <a:r>
              <a:rPr lang="en-US" baseline="-25000" dirty="0" err="1">
                <a:solidFill>
                  <a:schemeClr val="tx1"/>
                </a:solidFill>
                <a:latin typeface="Consolas" panose="020B0609020204030204" pitchFamily="49" charset="0"/>
              </a:rPr>
              <a:t>j</a:t>
            </a:r>
            <a:r>
              <a:rPr lang="el-GR" baseline="30000" dirty="0">
                <a:solidFill>
                  <a:schemeClr val="tx1"/>
                </a:solidFill>
                <a:latin typeface="Consolas" panose="020B0609020204030204" pitchFamily="49" charset="0"/>
              </a:rPr>
              <a:t>α</a:t>
            </a:r>
            <a:r>
              <a:rPr lang="en-US" baseline="30000" dirty="0">
                <a:solidFill>
                  <a:schemeClr val="tx1"/>
                </a:solidFill>
                <a:latin typeface="Consolas" panose="020B0609020204030204" pitchFamily="49" charset="0"/>
              </a:rPr>
              <a:t>,1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A</a:t>
            </a:r>
            <a:r>
              <a:rPr lang="en-US" baseline="-25000" dirty="0" err="1">
                <a:solidFill>
                  <a:schemeClr val="tx1"/>
                </a:solidFill>
                <a:latin typeface="Consolas" panose="020B0609020204030204" pitchFamily="49" charset="0"/>
              </a:rPr>
              <a:t>j</a:t>
            </a:r>
            <a:r>
              <a:rPr lang="el-GR" baseline="30000" dirty="0">
                <a:solidFill>
                  <a:schemeClr val="tx1"/>
                </a:solidFill>
                <a:latin typeface="Consolas" panose="020B0609020204030204" pitchFamily="49" charset="0"/>
              </a:rPr>
              <a:t>α</a:t>
            </a:r>
            <a:r>
              <a:rPr lang="en-US" baseline="30000" dirty="0">
                <a:solidFill>
                  <a:schemeClr val="tx1"/>
                </a:solidFill>
                <a:latin typeface="Consolas" panose="020B0609020204030204" pitchFamily="49" charset="0"/>
              </a:rPr>
              <a:t>,2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, . . . . , </a:t>
            </a:r>
            <a:r>
              <a:rPr lang="en-US" dirty="0" err="1">
                <a:solidFill>
                  <a:schemeClr val="tx1"/>
                </a:solidFill>
                <a:latin typeface="Consolas" panose="020B0609020204030204" pitchFamily="49" charset="0"/>
              </a:rPr>
              <a:t>A</a:t>
            </a:r>
            <a:r>
              <a:rPr lang="en-US" baseline="-25000" dirty="0" err="1">
                <a:solidFill>
                  <a:schemeClr val="tx1"/>
                </a:solidFill>
                <a:latin typeface="Consolas" panose="020B0609020204030204" pitchFamily="49" charset="0"/>
              </a:rPr>
              <a:t>j</a:t>
            </a:r>
            <a:r>
              <a:rPr lang="el-GR" baseline="30000" dirty="0">
                <a:solidFill>
                  <a:schemeClr val="tx1"/>
                </a:solidFill>
                <a:latin typeface="Consolas" panose="020B0609020204030204" pitchFamily="49" charset="0"/>
              </a:rPr>
              <a:t>α</a:t>
            </a:r>
            <a:r>
              <a:rPr lang="en-US" baseline="30000" dirty="0">
                <a:solidFill>
                  <a:schemeClr val="tx1"/>
                </a:solidFill>
                <a:latin typeface="Consolas" panose="020B0609020204030204" pitchFamily="49" charset="0"/>
              </a:rPr>
              <a:t>,N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843F5E0-1E98-4EC7-B750-A7F6E0F62B42}"/>
              </a:ext>
            </a:extLst>
          </p:cNvPr>
          <p:cNvSpPr/>
          <p:nvPr/>
        </p:nvSpPr>
        <p:spPr>
          <a:xfrm>
            <a:off x="1207898" y="4305979"/>
            <a:ext cx="3702495" cy="43168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12859" rIns="25718" bIns="1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A</a:t>
            </a:r>
            <a:r>
              <a:rPr lang="en-US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j</a:t>
            </a:r>
            <a:r>
              <a:rPr lang="en-US" baseline="30000" dirty="0">
                <a:solidFill>
                  <a:schemeClr val="tx1"/>
                </a:solidFill>
                <a:latin typeface="Consolas" panose="020B0609020204030204" pitchFamily="49" charset="0"/>
              </a:rPr>
              <a:t>255,1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, A</a:t>
            </a:r>
            <a:r>
              <a:rPr lang="en-US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j</a:t>
            </a:r>
            <a:r>
              <a:rPr lang="en-US" baseline="30000" dirty="0">
                <a:solidFill>
                  <a:schemeClr val="tx1"/>
                </a:solidFill>
                <a:latin typeface="Consolas" panose="020B0609020204030204" pitchFamily="49" charset="0"/>
              </a:rPr>
              <a:t>255,2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, . . . . ,A</a:t>
            </a:r>
            <a:r>
              <a:rPr lang="en-US" baseline="-25000" dirty="0">
                <a:solidFill>
                  <a:schemeClr val="tx1"/>
                </a:solidFill>
                <a:latin typeface="Consolas" panose="020B0609020204030204" pitchFamily="49" charset="0"/>
              </a:rPr>
              <a:t>j</a:t>
            </a:r>
            <a:r>
              <a:rPr lang="en-US" baseline="30000" dirty="0">
                <a:solidFill>
                  <a:schemeClr val="tx1"/>
                </a:solidFill>
                <a:latin typeface="Consolas" panose="020B0609020204030204" pitchFamily="49" charset="0"/>
              </a:rPr>
              <a:t>255,N</a:t>
            </a:r>
          </a:p>
        </p:txBody>
      </p:sp>
      <p:sp>
        <p:nvSpPr>
          <p:cNvPr id="33" name="Rectangle: Rounded Corners 135">
            <a:extLst>
              <a:ext uri="{FF2B5EF4-FFF2-40B4-BE49-F238E27FC236}">
                <a16:creationId xmlns:a16="http://schemas.microsoft.com/office/drawing/2014/main" id="{2826C43E-5511-46F5-914B-B0358C170652}"/>
              </a:ext>
            </a:extLst>
          </p:cNvPr>
          <p:cNvSpPr/>
          <p:nvPr/>
        </p:nvSpPr>
        <p:spPr>
          <a:xfrm rot="16200000">
            <a:off x="5872295" y="1095441"/>
            <a:ext cx="623249" cy="1870354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718" tIns="12859" rIns="25718" bIns="12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563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E3B2D4D-0BDC-4461-9490-0DD83AF9C6EF}"/>
              </a:ext>
            </a:extLst>
          </p:cNvPr>
          <p:cNvSpPr txBox="1"/>
          <p:nvPr/>
        </p:nvSpPr>
        <p:spPr>
          <a:xfrm rot="16200000">
            <a:off x="2930751" y="2663458"/>
            <a:ext cx="378046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  <a:endParaRPr lang="en-US" sz="1125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8E491BA-E86D-488A-A565-C0684C73CDB8}"/>
              </a:ext>
            </a:extLst>
          </p:cNvPr>
          <p:cNvSpPr txBox="1"/>
          <p:nvPr/>
        </p:nvSpPr>
        <p:spPr>
          <a:xfrm rot="16200000">
            <a:off x="2955021" y="3551483"/>
            <a:ext cx="378046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  <a:endParaRPr lang="en-US" sz="1125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0E77EFD-8C08-4DCD-83A1-BE8C184919E5}"/>
              </a:ext>
            </a:extLst>
          </p:cNvPr>
          <p:cNvSpPr txBox="1"/>
          <p:nvPr/>
        </p:nvSpPr>
        <p:spPr>
          <a:xfrm rot="16200000">
            <a:off x="7956972" y="2665229"/>
            <a:ext cx="378046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  <a:endParaRPr lang="en-US" sz="1125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CBC2675-680F-406C-8665-A45EC34C8D3D}"/>
              </a:ext>
            </a:extLst>
          </p:cNvPr>
          <p:cNvSpPr txBox="1"/>
          <p:nvPr/>
        </p:nvSpPr>
        <p:spPr>
          <a:xfrm rot="16200000">
            <a:off x="7981244" y="3553254"/>
            <a:ext cx="378046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</a:p>
          <a:p>
            <a:r>
              <a:rPr lang="en-US" b="1" dirty="0"/>
              <a:t>.</a:t>
            </a:r>
            <a:endParaRPr lang="en-US" sz="1125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D5F6F47-EB7E-4900-9571-C558FD7B4BF1}"/>
              </a:ext>
            </a:extLst>
          </p:cNvPr>
          <p:cNvSpPr txBox="1"/>
          <p:nvPr/>
        </p:nvSpPr>
        <p:spPr>
          <a:xfrm>
            <a:off x="5295702" y="1145363"/>
            <a:ext cx="1762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Recorded</a:t>
            </a:r>
          </a:p>
          <a:p>
            <a:pPr algn="ctr"/>
            <a:r>
              <a:rPr lang="en-US" dirty="0"/>
              <a:t>Execution Time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9D058EB-E11C-4FDC-9EEF-EF9531BA72D4}"/>
              </a:ext>
            </a:extLst>
          </p:cNvPr>
          <p:cNvSpPr txBox="1"/>
          <p:nvPr/>
        </p:nvSpPr>
        <p:spPr>
          <a:xfrm>
            <a:off x="4969076" y="327854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Correct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Key Byte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757F463-9101-4780-89C7-F5DA948BF3C6}"/>
              </a:ext>
            </a:extLst>
          </p:cNvPr>
          <p:cNvSpPr txBox="1"/>
          <p:nvPr/>
        </p:nvSpPr>
        <p:spPr>
          <a:xfrm>
            <a:off x="1677458" y="1388832"/>
            <a:ext cx="2762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# of Coalesced Accesses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EE762D9-42B3-4E58-B0F1-05EF2D0D949A}"/>
              </a:ext>
            </a:extLst>
          </p:cNvPr>
          <p:cNvSpPr txBox="1"/>
          <p:nvPr/>
        </p:nvSpPr>
        <p:spPr>
          <a:xfrm>
            <a:off x="7407775" y="1468436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Correlations</a:t>
            </a:r>
          </a:p>
        </p:txBody>
      </p:sp>
    </p:spTree>
    <p:extLst>
      <p:ext uri="{BB962C8B-B14F-4D97-AF65-F5344CB8AC3E}">
        <p14:creationId xmlns:p14="http://schemas.microsoft.com/office/powerpoint/2010/main" val="321116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  <p:bldP spid="4" grpId="0" animBg="1"/>
      <p:bldP spid="5" grpId="0" animBg="1"/>
      <p:bldP spid="6" grpId="0" animBg="1"/>
      <p:bldP spid="7" grpId="0"/>
      <p:bldP spid="9" grpId="0"/>
      <p:bldP spid="11" grpId="0"/>
      <p:bldP spid="13" grpId="0" animBg="1"/>
      <p:bldP spid="13" grpId="4" animBg="1"/>
      <p:bldP spid="14" grpId="0" animBg="1"/>
      <p:bldP spid="15" grpId="0" animBg="1"/>
      <p:bldP spid="17" grpId="0" animBg="1"/>
      <p:bldP spid="18" grpId="0" animBg="1"/>
      <p:bldP spid="22" grpId="0"/>
      <p:bldP spid="24" grpId="0" animBg="1"/>
      <p:bldP spid="25" grpId="0" animBg="1"/>
      <p:bldP spid="26" grpId="0" animBg="1"/>
      <p:bldP spid="29" grpId="0"/>
      <p:bldP spid="30" grpId="0" animBg="1"/>
      <p:bldP spid="31" grpId="0" animBg="1"/>
      <p:bldP spid="32" grpId="0" animBg="1"/>
      <p:bldP spid="33" grpId="0" animBg="1"/>
      <p:bldP spid="33" grpId="1" animBg="1"/>
      <p:bldP spid="37" grpId="0"/>
      <p:bldP spid="38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6F2B9-46B3-41DA-A2D9-C6867D711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/>
              <a:t>Simulating Timing Attack on our Set-up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40A8336-9F89-4F6B-8A48-71A5D6D81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A5FA7A-F3A0-40CF-AC04-7BA40AEE0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36A-A961-4FA9-B8B8-F964629D4DC8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2B94D1-D22C-4466-9193-861B8C2DB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2" y="851498"/>
            <a:ext cx="6899990" cy="4073352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9747360-A11C-45C3-BA55-B67495A2423D}"/>
              </a:ext>
            </a:extLst>
          </p:cNvPr>
          <p:cNvSpPr/>
          <p:nvPr/>
        </p:nvSpPr>
        <p:spPr>
          <a:xfrm>
            <a:off x="2266374" y="2779077"/>
            <a:ext cx="4608540" cy="108976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DEE170E-A51E-4927-BBFF-0C4CEF275FEE}"/>
              </a:ext>
            </a:extLst>
          </p:cNvPr>
          <p:cNvSpPr/>
          <p:nvPr/>
        </p:nvSpPr>
        <p:spPr>
          <a:xfrm>
            <a:off x="2553977" y="1274657"/>
            <a:ext cx="480056" cy="4474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4E6D4B-1C0D-45B1-8733-6CE8938AAB83}"/>
              </a:ext>
            </a:extLst>
          </p:cNvPr>
          <p:cNvSpPr txBox="1"/>
          <p:nvPr/>
        </p:nvSpPr>
        <p:spPr>
          <a:xfrm>
            <a:off x="2978372" y="1211092"/>
            <a:ext cx="185820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</a:rPr>
              <a:t>Correct guess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B41AB2-3178-46EE-BCE8-420CD88231A1}"/>
              </a:ext>
            </a:extLst>
          </p:cNvPr>
          <p:cNvSpPr txBox="1"/>
          <p:nvPr/>
        </p:nvSpPr>
        <p:spPr>
          <a:xfrm>
            <a:off x="3515877" y="2395031"/>
            <a:ext cx="23070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</a:rPr>
              <a:t>Incorrect guesses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E78A2E0-F435-4994-9CB8-978C2970E80B}"/>
              </a:ext>
            </a:extLst>
          </p:cNvPr>
          <p:cNvSpPr/>
          <p:nvPr/>
        </p:nvSpPr>
        <p:spPr>
          <a:xfrm>
            <a:off x="106325" y="194537"/>
            <a:ext cx="8931349" cy="453856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300" b="1" dirty="0"/>
              <a:t>Why is Correlation Timing Attack possible?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b="1" i="1" dirty="0"/>
              <a:t>baseline attack</a:t>
            </a:r>
            <a:r>
              <a:rPr lang="en-US" sz="2400" dirty="0"/>
              <a:t> leverages the </a:t>
            </a:r>
            <a:r>
              <a:rPr lang="en-US" sz="2400" b="1" i="1" dirty="0"/>
              <a:t>deterministic</a:t>
            </a:r>
            <a:r>
              <a:rPr lang="en-US" sz="2400" dirty="0"/>
              <a:t> nature of the coalescing mechanism</a:t>
            </a:r>
          </a:p>
          <a:p>
            <a:pPr marL="685783" lvl="1" indent="-342892">
              <a:buFont typeface="Arial" panose="020B0604020202020204" pitchFamily="34" charset="0"/>
              <a:buChar char="•"/>
            </a:pPr>
            <a:r>
              <a:rPr lang="en-US" sz="2100" dirty="0"/>
              <a:t>Fixed number of </a:t>
            </a:r>
            <a:r>
              <a:rPr lang="en-US" sz="2100" dirty="0" err="1"/>
              <a:t>subwarps</a:t>
            </a:r>
            <a:r>
              <a:rPr lang="en-US" sz="2100" dirty="0"/>
              <a:t>, number of </a:t>
            </a:r>
            <a:r>
              <a:rPr lang="en-US" sz="2100" dirty="0" err="1"/>
              <a:t>subwarps</a:t>
            </a:r>
            <a:r>
              <a:rPr lang="en-US" sz="2100" dirty="0"/>
              <a:t> = 1</a:t>
            </a:r>
          </a:p>
          <a:p>
            <a:pPr marL="685783" lvl="1" indent="-342892">
              <a:buFont typeface="Arial" panose="020B0604020202020204" pitchFamily="34" charset="0"/>
              <a:buChar char="•"/>
            </a:pPr>
            <a:r>
              <a:rPr lang="en-US" sz="2100" dirty="0"/>
              <a:t>Fixed sizes of </a:t>
            </a:r>
            <a:r>
              <a:rPr lang="en-US" sz="2100" dirty="0" err="1"/>
              <a:t>subwarp</a:t>
            </a:r>
            <a:r>
              <a:rPr lang="en-US" sz="2100" dirty="0"/>
              <a:t>, size of </a:t>
            </a:r>
            <a:r>
              <a:rPr lang="en-US" sz="2100" dirty="0" err="1"/>
              <a:t>subwarp</a:t>
            </a:r>
            <a:r>
              <a:rPr lang="en-US" sz="2100" dirty="0"/>
              <a:t> = 32</a:t>
            </a:r>
          </a:p>
          <a:p>
            <a:pPr marL="685783" lvl="1" indent="-342892">
              <a:buFont typeface="Arial" panose="020B0604020202020204" pitchFamily="34" charset="0"/>
              <a:buChar char="•"/>
            </a:pPr>
            <a:r>
              <a:rPr lang="en-US" sz="2100" dirty="0"/>
              <a:t>Deterministic mapping of the thread elements to </a:t>
            </a:r>
            <a:r>
              <a:rPr lang="en-US" sz="2100" dirty="0" err="1"/>
              <a:t>subwarps</a:t>
            </a:r>
            <a:endParaRPr lang="en-US" sz="21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8E2EC2F-E5A6-40F4-AFE0-216AFC1AC862}"/>
              </a:ext>
            </a:extLst>
          </p:cNvPr>
          <p:cNvSpPr/>
          <p:nvPr/>
        </p:nvSpPr>
        <p:spPr>
          <a:xfrm>
            <a:off x="106325" y="194537"/>
            <a:ext cx="8941974" cy="453856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300" b="1" dirty="0"/>
              <a:t>How to mitigate Correlation Timing Attacks on GPU?</a:t>
            </a:r>
          </a:p>
        </p:txBody>
      </p:sp>
    </p:spTree>
    <p:extLst>
      <p:ext uri="{BB962C8B-B14F-4D97-AF65-F5344CB8AC3E}">
        <p14:creationId xmlns:p14="http://schemas.microsoft.com/office/powerpoint/2010/main" val="361572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  <p:bldP spid="10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D8A2B-90C9-48A0-96D7-BBBD68855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Why is Correlation Timing Attack possible?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59DBA-2C69-4B1C-BDF3-EAD776B20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b="1" i="1" dirty="0"/>
              <a:t>baseline attack</a:t>
            </a:r>
            <a:r>
              <a:rPr lang="en-US" dirty="0"/>
              <a:t> leverages the </a:t>
            </a:r>
            <a:r>
              <a:rPr lang="en-US" b="1" i="1" dirty="0"/>
              <a:t>deterministic</a:t>
            </a:r>
            <a:r>
              <a:rPr lang="en-US" dirty="0"/>
              <a:t> nature of the coalescing mechanism</a:t>
            </a:r>
          </a:p>
          <a:p>
            <a:pPr lvl="1"/>
            <a:r>
              <a:rPr lang="en-US" dirty="0"/>
              <a:t>Fixed number of </a:t>
            </a:r>
            <a:r>
              <a:rPr lang="en-US" dirty="0" err="1"/>
              <a:t>subwarps</a:t>
            </a:r>
            <a:r>
              <a:rPr lang="en-US" dirty="0"/>
              <a:t>, number of </a:t>
            </a:r>
            <a:r>
              <a:rPr lang="en-US" dirty="0" err="1"/>
              <a:t>subwarps</a:t>
            </a:r>
            <a:r>
              <a:rPr lang="en-US" dirty="0"/>
              <a:t> = 1</a:t>
            </a:r>
          </a:p>
          <a:p>
            <a:pPr lvl="1"/>
            <a:r>
              <a:rPr lang="en-US" dirty="0"/>
              <a:t>Fixed sizes of </a:t>
            </a:r>
            <a:r>
              <a:rPr lang="en-US" dirty="0" err="1"/>
              <a:t>subwarp</a:t>
            </a:r>
            <a:r>
              <a:rPr lang="en-US" dirty="0"/>
              <a:t>, size of </a:t>
            </a:r>
            <a:r>
              <a:rPr lang="en-US" dirty="0" err="1"/>
              <a:t>subwarp</a:t>
            </a:r>
            <a:r>
              <a:rPr lang="en-US" dirty="0"/>
              <a:t> = 32</a:t>
            </a:r>
          </a:p>
          <a:p>
            <a:pPr lvl="1"/>
            <a:r>
              <a:rPr lang="en-US" dirty="0"/>
              <a:t>Deterministic mapping of the thread elements to </a:t>
            </a:r>
            <a:r>
              <a:rPr lang="en-US" dirty="0" err="1"/>
              <a:t>subwarps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FE9A3-E696-41FF-93B9-21F481BB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36A-A961-4FA9-B8B8-F964629D4DC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B3B892B-541B-4BDA-8EBB-038C17A90B3E}"/>
              </a:ext>
            </a:extLst>
          </p:cNvPr>
          <p:cNvSpPr/>
          <p:nvPr/>
        </p:nvSpPr>
        <p:spPr>
          <a:xfrm>
            <a:off x="1307618" y="3243830"/>
            <a:ext cx="6528765" cy="90883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Defense mechanisms?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94760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BA31F638-466A-4065-AB23-0D1615A6D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7235" y="833466"/>
            <a:ext cx="2506821" cy="399167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6527E5-6C6D-44BF-99C3-2867110DF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71" y="1744"/>
            <a:ext cx="8448990" cy="994172"/>
          </a:xfrm>
        </p:spPr>
        <p:txBody>
          <a:bodyPr/>
          <a:lstStyle/>
          <a:p>
            <a:r>
              <a:rPr lang="en-US" b="1" dirty="0"/>
              <a:t>Correlation Timing Attacks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514A3A-ED7C-48EC-BD48-6B1714FD9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36A-A961-4FA9-B8B8-F964629D4DC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722C9D-CF07-4FA1-960D-9066D9C24B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19" y="1191516"/>
            <a:ext cx="1433348" cy="83134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1F587E7-E586-4640-B284-6D8D7DF3BF72}"/>
              </a:ext>
            </a:extLst>
          </p:cNvPr>
          <p:cNvSpPr txBox="1"/>
          <p:nvPr/>
        </p:nvSpPr>
        <p:spPr>
          <a:xfrm>
            <a:off x="909885" y="1073367"/>
            <a:ext cx="749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GPU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F9B8B99-5E8C-4F6A-929C-72F64CC0184A}"/>
              </a:ext>
            </a:extLst>
          </p:cNvPr>
          <p:cNvSpPr/>
          <p:nvPr/>
        </p:nvSpPr>
        <p:spPr>
          <a:xfrm>
            <a:off x="5114924" y="3147818"/>
            <a:ext cx="3469029" cy="10561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Are GPUs vulnerable to Correlation Timing Attacks?</a:t>
            </a:r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73A331F-6067-499B-9764-5E3557619739}"/>
              </a:ext>
            </a:extLst>
          </p:cNvPr>
          <p:cNvSpPr txBox="1">
            <a:spLocks/>
          </p:cNvSpPr>
          <p:nvPr/>
        </p:nvSpPr>
        <p:spPr>
          <a:xfrm>
            <a:off x="4443421" y="1078708"/>
            <a:ext cx="4469145" cy="3671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GPUs implement SIMD paradigm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Fast and energy efficient computations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Accelerate the cryptographic algorithms</a:t>
            </a:r>
          </a:p>
        </p:txBody>
      </p:sp>
    </p:spTree>
    <p:extLst>
      <p:ext uri="{BB962C8B-B14F-4D97-AF65-F5344CB8AC3E}">
        <p14:creationId xmlns:p14="http://schemas.microsoft.com/office/powerpoint/2010/main" val="288287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022E-16 L 0.12622 1.11022E-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7" grpId="0" animBg="1"/>
      <p:bldP spid="24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17B3A-DDE9-4746-A633-773010E9B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AFA12-5184-4F0A-8998-12A369E1B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Background</a:t>
            </a:r>
          </a:p>
          <a:p>
            <a:r>
              <a:rPr lang="en-US" dirty="0" err="1"/>
              <a:t>RCoal</a:t>
            </a:r>
            <a:r>
              <a:rPr lang="en-US" dirty="0"/>
              <a:t> Security Schemes</a:t>
            </a:r>
          </a:p>
          <a:p>
            <a:pPr lvl="1"/>
            <a:r>
              <a:rPr lang="en-US" dirty="0"/>
              <a:t>Naïve Solution</a:t>
            </a:r>
          </a:p>
          <a:p>
            <a:pPr lvl="1"/>
            <a:r>
              <a:rPr lang="en-US" dirty="0"/>
              <a:t>Fixed Sized </a:t>
            </a:r>
            <a:r>
              <a:rPr lang="en-US" dirty="0" err="1"/>
              <a:t>Subwarp</a:t>
            </a:r>
            <a:r>
              <a:rPr lang="en-US" dirty="0"/>
              <a:t> (FSS)</a:t>
            </a:r>
          </a:p>
          <a:p>
            <a:pPr lvl="1"/>
            <a:r>
              <a:rPr lang="en-US" dirty="0"/>
              <a:t>Random Sized </a:t>
            </a:r>
            <a:r>
              <a:rPr lang="en-US" dirty="0" err="1"/>
              <a:t>Subwarp</a:t>
            </a:r>
            <a:r>
              <a:rPr lang="en-US" dirty="0"/>
              <a:t> (RSS)</a:t>
            </a:r>
          </a:p>
          <a:p>
            <a:pPr lvl="1"/>
            <a:r>
              <a:rPr lang="en-US" dirty="0"/>
              <a:t>Random Threaded </a:t>
            </a:r>
            <a:r>
              <a:rPr lang="en-US" dirty="0" err="1"/>
              <a:t>Subwarp</a:t>
            </a:r>
            <a:r>
              <a:rPr lang="en-US" dirty="0"/>
              <a:t> (RTS)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Evaluation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D43E2C-968D-4C42-9B3F-59A610B6F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36A-A961-4FA9-B8B8-F964629D4DC8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0395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17B3A-DDE9-4746-A633-773010E9B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AFA12-5184-4F0A-8998-12A369E1B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Background</a:t>
            </a:r>
          </a:p>
          <a:p>
            <a:r>
              <a:rPr lang="en-US" dirty="0" err="1"/>
              <a:t>RCoal</a:t>
            </a:r>
            <a:r>
              <a:rPr lang="en-US" dirty="0"/>
              <a:t> Security Schemes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Naïve Solution</a:t>
            </a:r>
          </a:p>
          <a:p>
            <a:pPr lvl="1"/>
            <a:r>
              <a:rPr lang="en-US" dirty="0"/>
              <a:t>Fixed Sized </a:t>
            </a:r>
            <a:r>
              <a:rPr lang="en-US" dirty="0" err="1"/>
              <a:t>Subwarp</a:t>
            </a:r>
            <a:r>
              <a:rPr lang="en-US" dirty="0"/>
              <a:t> (FSS)</a:t>
            </a:r>
          </a:p>
          <a:p>
            <a:pPr lvl="1"/>
            <a:r>
              <a:rPr lang="en-US" dirty="0"/>
              <a:t>Random Sized </a:t>
            </a:r>
            <a:r>
              <a:rPr lang="en-US" dirty="0" err="1"/>
              <a:t>Subwarp</a:t>
            </a:r>
            <a:r>
              <a:rPr lang="en-US" dirty="0"/>
              <a:t> (RSS)</a:t>
            </a:r>
          </a:p>
          <a:p>
            <a:pPr lvl="1"/>
            <a:r>
              <a:rPr lang="en-US" dirty="0"/>
              <a:t>Random Threaded </a:t>
            </a:r>
            <a:r>
              <a:rPr lang="en-US" dirty="0" err="1"/>
              <a:t>Subwarp</a:t>
            </a:r>
            <a:r>
              <a:rPr lang="en-US" dirty="0"/>
              <a:t> (RTS)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Evaluation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E2412-E6F3-4393-98AE-5BE9BB279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36A-A961-4FA9-B8B8-F964629D4DC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288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C606F-E80F-4848-9E9D-AC6BD4F0D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Naïve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93C25-1946-40E9-AB6C-654AA11B1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25" y="768123"/>
            <a:ext cx="8931349" cy="3729858"/>
          </a:xfrm>
        </p:spPr>
        <p:txBody>
          <a:bodyPr>
            <a:normAutofit/>
          </a:bodyPr>
          <a:lstStyle/>
          <a:p>
            <a:r>
              <a:rPr lang="en-US" sz="2400" dirty="0"/>
              <a:t>Disable coalescing altogether?</a:t>
            </a:r>
          </a:p>
          <a:p>
            <a:pPr lvl="1"/>
            <a:r>
              <a:rPr lang="en-US" sz="2000" dirty="0"/>
              <a:t>Correlation drops to </a:t>
            </a:r>
            <a:r>
              <a:rPr lang="en-US" sz="2000" dirty="0">
                <a:latin typeface="Yu Gothic" panose="020B0400000000000000" pitchFamily="34" charset="-128"/>
                <a:ea typeface="Yu Gothic" panose="020B0400000000000000" pitchFamily="34" charset="-128"/>
              </a:rPr>
              <a:t>~</a:t>
            </a:r>
            <a:r>
              <a:rPr lang="en-US" sz="2000" dirty="0"/>
              <a:t>0</a:t>
            </a:r>
          </a:p>
          <a:p>
            <a:pPr lvl="1"/>
            <a:r>
              <a:rPr lang="en-US" sz="2000" dirty="0"/>
              <a:t>Correct key byte is indistinguishable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Up to </a:t>
            </a:r>
            <a:r>
              <a:rPr lang="en-US" sz="2400" dirty="0">
                <a:solidFill>
                  <a:srgbClr val="FF0000"/>
                </a:solidFill>
              </a:rPr>
              <a:t>178%</a:t>
            </a:r>
            <a:r>
              <a:rPr lang="en-US" sz="2400" dirty="0"/>
              <a:t> performance degradation</a:t>
            </a:r>
          </a:p>
          <a:p>
            <a:pPr lvl="1"/>
            <a:r>
              <a:rPr lang="en-US" sz="2000" dirty="0"/>
              <a:t>Degradation increases with plaintext size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07DFBFC-0352-42AB-8AAA-9B93D4E20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36A-A961-4FA9-B8B8-F964629D4DC8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88E0B3-5EA0-423A-88B0-E89D18D92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148" y="865088"/>
            <a:ext cx="4119750" cy="24320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2B29736-5480-4751-9B31-970DFC80A59F}"/>
              </a:ext>
            </a:extLst>
          </p:cNvPr>
          <p:cNvSpPr/>
          <p:nvPr/>
        </p:nvSpPr>
        <p:spPr>
          <a:xfrm>
            <a:off x="6020629" y="2145311"/>
            <a:ext cx="480056" cy="4474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636F94-2E33-4114-99C6-31065F939994}"/>
              </a:ext>
            </a:extLst>
          </p:cNvPr>
          <p:cNvSpPr txBox="1"/>
          <p:nvPr/>
        </p:nvSpPr>
        <p:spPr>
          <a:xfrm>
            <a:off x="6756819" y="1428347"/>
            <a:ext cx="185820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</a:rPr>
              <a:t>Correct guess</a:t>
            </a:r>
            <a:endParaRPr lang="en-US" sz="135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5061502-41C4-4FDD-B5AD-F754F4120871}"/>
              </a:ext>
            </a:extLst>
          </p:cNvPr>
          <p:cNvCxnSpPr>
            <a:endCxn id="6" idx="0"/>
          </p:cNvCxnSpPr>
          <p:nvPr/>
        </p:nvCxnSpPr>
        <p:spPr>
          <a:xfrm flipH="1">
            <a:off x="6260657" y="1752606"/>
            <a:ext cx="496163" cy="39270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ED06E78-3ACF-40B1-A43A-70C773804E8E}"/>
              </a:ext>
            </a:extLst>
          </p:cNvPr>
          <p:cNvSpPr/>
          <p:nvPr/>
        </p:nvSpPr>
        <p:spPr>
          <a:xfrm>
            <a:off x="988741" y="4114387"/>
            <a:ext cx="7181385" cy="704187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Naïve solution is Good for Security, Bad for Performance</a:t>
            </a:r>
          </a:p>
          <a:p>
            <a:pPr algn="ctr"/>
            <a:r>
              <a:rPr lang="en-US" sz="2100" dirty="0">
                <a:solidFill>
                  <a:srgbClr val="FF0000"/>
                </a:solidFill>
              </a:rPr>
              <a:t>Offers no tradeoff</a:t>
            </a:r>
            <a:endParaRPr lang="en-US" sz="135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91D047B-E46F-4B5A-A26F-7E970E2DDC57}"/>
              </a:ext>
            </a:extLst>
          </p:cNvPr>
          <p:cNvSpPr/>
          <p:nvPr/>
        </p:nvSpPr>
        <p:spPr>
          <a:xfrm>
            <a:off x="186482" y="287592"/>
            <a:ext cx="8783782" cy="46231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892" indent="-342892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892" indent="-342892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Targets the </a:t>
            </a:r>
            <a:r>
              <a:rPr lang="en-US" sz="2400" b="1" i="1" dirty="0">
                <a:solidFill>
                  <a:schemeClr val="bg1"/>
                </a:solidFill>
              </a:rPr>
              <a:t>deterministic</a:t>
            </a:r>
            <a:r>
              <a:rPr lang="en-US" sz="2400" dirty="0">
                <a:solidFill>
                  <a:schemeClr val="bg1"/>
                </a:solidFill>
              </a:rPr>
              <a:t> nature of the coalescing mechanism</a:t>
            </a:r>
          </a:p>
          <a:p>
            <a:pPr marL="685783" lvl="1" indent="-342892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Fixed number of </a:t>
            </a:r>
            <a:r>
              <a:rPr lang="en-US" sz="2100" dirty="0" err="1">
                <a:solidFill>
                  <a:schemeClr val="bg1"/>
                </a:solidFill>
              </a:rPr>
              <a:t>subwarps</a:t>
            </a:r>
            <a:endParaRPr lang="en-US" sz="2100" dirty="0">
              <a:solidFill>
                <a:schemeClr val="bg1"/>
              </a:solidFill>
            </a:endParaRPr>
          </a:p>
          <a:p>
            <a:pPr marL="685783" lvl="1" indent="-342892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Fixed sizes of </a:t>
            </a:r>
            <a:r>
              <a:rPr lang="en-US" sz="2100" dirty="0" err="1">
                <a:solidFill>
                  <a:schemeClr val="bg1"/>
                </a:solidFill>
              </a:rPr>
              <a:t>subwarp</a:t>
            </a:r>
            <a:endParaRPr lang="en-US" sz="2100" dirty="0">
              <a:solidFill>
                <a:schemeClr val="bg1"/>
              </a:solidFill>
            </a:endParaRPr>
          </a:p>
          <a:p>
            <a:pPr marL="685783" lvl="1" indent="-342892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Deterministic mapping of the thread elements to </a:t>
            </a:r>
            <a:r>
              <a:rPr lang="en-US" sz="2100" dirty="0" err="1">
                <a:solidFill>
                  <a:schemeClr val="bg1"/>
                </a:solidFill>
              </a:rPr>
              <a:t>subwarps</a:t>
            </a: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D0C660-B3C1-4194-B282-02F78333DE31}"/>
              </a:ext>
            </a:extLst>
          </p:cNvPr>
          <p:cNvSpPr txBox="1"/>
          <p:nvPr/>
        </p:nvSpPr>
        <p:spPr>
          <a:xfrm>
            <a:off x="206944" y="2145417"/>
            <a:ext cx="87615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RCoal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to mitigate the correlation timing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attacks</a:t>
            </a:r>
          </a:p>
          <a:p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7956FFC-DE1B-4D16-A446-A69094E34A1C}"/>
              </a:ext>
            </a:extLst>
          </p:cNvPr>
          <p:cNvSpPr/>
          <p:nvPr/>
        </p:nvSpPr>
        <p:spPr>
          <a:xfrm>
            <a:off x="178380" y="269151"/>
            <a:ext cx="8783782" cy="46231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892" indent="-342892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892" indent="-342892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Targets the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deterministic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nature of the coalescing mechanism</a:t>
            </a:r>
          </a:p>
          <a:p>
            <a:pPr marL="685783" lvl="1" indent="-342892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Fixed number of </a:t>
            </a:r>
            <a:r>
              <a:rPr lang="en-US" sz="2100" dirty="0" err="1">
                <a:solidFill>
                  <a:schemeClr val="bg1"/>
                </a:solidFill>
              </a:rPr>
              <a:t>subwarps</a:t>
            </a:r>
            <a:endParaRPr lang="en-US" sz="2100" dirty="0">
              <a:solidFill>
                <a:schemeClr val="bg1"/>
              </a:solidFill>
            </a:endParaRPr>
          </a:p>
          <a:p>
            <a:pPr marL="685783" lvl="1" indent="-342892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Fixed sizes of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</a:rPr>
              <a:t>subwarp</a:t>
            </a:r>
            <a:endParaRPr lang="en-US" sz="2100" dirty="0">
              <a:solidFill>
                <a:schemeClr val="accent1">
                  <a:lumMod val="50000"/>
                </a:schemeClr>
              </a:solidFill>
            </a:endParaRPr>
          </a:p>
          <a:p>
            <a:pPr marL="685783" lvl="1" indent="-342892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Deterministic mapping of the thread elements to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</a:rPr>
              <a:t>subwarps</a:t>
            </a:r>
            <a:endParaRPr lang="en-US" sz="2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C9154D-2BDE-485F-A02E-A4F132166D0A}"/>
              </a:ext>
            </a:extLst>
          </p:cNvPr>
          <p:cNvSpPr txBox="1"/>
          <p:nvPr/>
        </p:nvSpPr>
        <p:spPr>
          <a:xfrm>
            <a:off x="212101" y="828093"/>
            <a:ext cx="87615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RCoal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to mitigate the correlation timing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attacks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19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/>
      <p:bldP spid="4" grpId="0" animBg="1"/>
      <p:bldP spid="12" grpId="0" animBg="1"/>
      <p:bldP spid="15" grpId="0"/>
      <p:bldP spid="15" grpId="1"/>
      <p:bldP spid="16" grpId="0" animBg="1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C606F-E80F-4848-9E9D-AC6BD4F0D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Naïve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93C25-1946-40E9-AB6C-654AA11B1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Disable coalescing altogether?</a:t>
            </a:r>
          </a:p>
          <a:p>
            <a:pPr lvl="1"/>
            <a:r>
              <a:rPr lang="en-US" sz="2000" dirty="0"/>
              <a:t>Correlation drops to </a:t>
            </a:r>
            <a:r>
              <a:rPr lang="en-US" sz="2000" dirty="0">
                <a:latin typeface="Yu Gothic" panose="020B0400000000000000" pitchFamily="34" charset="-128"/>
                <a:ea typeface="Yu Gothic" panose="020B0400000000000000" pitchFamily="34" charset="-128"/>
              </a:rPr>
              <a:t>~</a:t>
            </a:r>
            <a:r>
              <a:rPr lang="en-US" sz="2000" dirty="0"/>
              <a:t>0</a:t>
            </a:r>
          </a:p>
          <a:p>
            <a:pPr lvl="1"/>
            <a:r>
              <a:rPr lang="en-US" sz="2000" dirty="0"/>
              <a:t>Correct key byte is indistinguishable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Up to </a:t>
            </a:r>
            <a:r>
              <a:rPr lang="en-US" sz="2400" dirty="0">
                <a:solidFill>
                  <a:srgbClr val="FF0000"/>
                </a:solidFill>
              </a:rPr>
              <a:t>178%</a:t>
            </a:r>
            <a:r>
              <a:rPr lang="en-US" sz="2400" dirty="0"/>
              <a:t> performance degradation</a:t>
            </a:r>
          </a:p>
          <a:p>
            <a:pPr lvl="1"/>
            <a:r>
              <a:rPr lang="en-US" sz="2000" dirty="0"/>
              <a:t>Degradation increases with plaintext size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07DFBFC-0352-42AB-8AAA-9B93D4E20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36A-A961-4FA9-B8B8-F964629D4DC8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88E0B3-5EA0-423A-88B0-E89D18D92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412" y="913631"/>
            <a:ext cx="4119750" cy="24320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2B29736-5480-4751-9B31-970DFC80A59F}"/>
              </a:ext>
            </a:extLst>
          </p:cNvPr>
          <p:cNvSpPr/>
          <p:nvPr/>
        </p:nvSpPr>
        <p:spPr>
          <a:xfrm>
            <a:off x="5990893" y="2093270"/>
            <a:ext cx="480056" cy="4474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636F94-2E33-4114-99C6-31065F939994}"/>
              </a:ext>
            </a:extLst>
          </p:cNvPr>
          <p:cNvSpPr txBox="1"/>
          <p:nvPr/>
        </p:nvSpPr>
        <p:spPr>
          <a:xfrm>
            <a:off x="6727083" y="1376306"/>
            <a:ext cx="185820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</a:rPr>
              <a:t>Correct guess</a:t>
            </a:r>
            <a:endParaRPr lang="en-US" sz="135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5061502-41C4-4FDD-B5AD-F754F4120871}"/>
              </a:ext>
            </a:extLst>
          </p:cNvPr>
          <p:cNvCxnSpPr>
            <a:endCxn id="6" idx="0"/>
          </p:cNvCxnSpPr>
          <p:nvPr/>
        </p:nvCxnSpPr>
        <p:spPr>
          <a:xfrm flipH="1">
            <a:off x="6230921" y="1700565"/>
            <a:ext cx="496163" cy="39270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ED06E78-3ACF-40B1-A43A-70C773804E8E}"/>
              </a:ext>
            </a:extLst>
          </p:cNvPr>
          <p:cNvSpPr/>
          <p:nvPr/>
        </p:nvSpPr>
        <p:spPr>
          <a:xfrm>
            <a:off x="973874" y="4200293"/>
            <a:ext cx="7173950" cy="71858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Naïve solution is Good for Security, Bad for Performance</a:t>
            </a:r>
          </a:p>
          <a:p>
            <a:pPr algn="ctr"/>
            <a:r>
              <a:rPr lang="en-US" sz="2100" dirty="0">
                <a:solidFill>
                  <a:srgbClr val="FF0000"/>
                </a:solidFill>
              </a:rPr>
              <a:t>Offers no tradeoff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78680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711C6-2EFC-4A35-81AF-2E0159DE1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Learnings from Baseline Attack and Naïve Solution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3C3FD-7470-4F86-B9E1-E2050CFC0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Baseline attack leverages the </a:t>
            </a:r>
            <a:r>
              <a:rPr lang="en-US" b="1" i="1" dirty="0"/>
              <a:t>deterministic</a:t>
            </a:r>
            <a:r>
              <a:rPr lang="en-US" dirty="0"/>
              <a:t> nature of the coalescing mechanism</a:t>
            </a:r>
          </a:p>
          <a:p>
            <a:pPr lvl="1"/>
            <a:r>
              <a:rPr lang="en-US" dirty="0"/>
              <a:t>Fixed number of </a:t>
            </a:r>
            <a:r>
              <a:rPr lang="en-US" dirty="0" err="1"/>
              <a:t>subwarps</a:t>
            </a:r>
            <a:endParaRPr lang="en-US" dirty="0"/>
          </a:p>
          <a:p>
            <a:pPr lvl="1"/>
            <a:r>
              <a:rPr lang="en-US" dirty="0"/>
              <a:t>Fixed sizes of </a:t>
            </a:r>
            <a:r>
              <a:rPr lang="en-US" dirty="0" err="1"/>
              <a:t>subwarp</a:t>
            </a:r>
            <a:endParaRPr lang="en-US" dirty="0"/>
          </a:p>
          <a:p>
            <a:pPr lvl="1"/>
            <a:r>
              <a:rPr lang="en-US" dirty="0"/>
              <a:t>Deterministic mapping of the thread elements to </a:t>
            </a:r>
            <a:r>
              <a:rPr lang="en-US" dirty="0" err="1"/>
              <a:t>subwarps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0090F-C930-4963-8D9B-6C682EFA0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36A-A961-4FA9-B8B8-F964629D4DC8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36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D21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17B3A-DDE9-4746-A633-773010E9B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AFA12-5184-4F0A-8998-12A369E1B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Background</a:t>
            </a:r>
          </a:p>
          <a:p>
            <a:r>
              <a:rPr lang="en-US" dirty="0" err="1"/>
              <a:t>RCoal</a:t>
            </a:r>
            <a:r>
              <a:rPr lang="en-US" dirty="0"/>
              <a:t> Security Schemes</a:t>
            </a:r>
          </a:p>
          <a:p>
            <a:pPr lvl="1"/>
            <a:r>
              <a:rPr lang="en-US" dirty="0"/>
              <a:t>Naïve Solution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Fixed Sized </a:t>
            </a:r>
            <a:r>
              <a:rPr lang="en-US" dirty="0" err="1">
                <a:solidFill>
                  <a:srgbClr val="FF0000"/>
                </a:solidFill>
              </a:rPr>
              <a:t>Subwarp</a:t>
            </a:r>
            <a:r>
              <a:rPr lang="en-US" dirty="0">
                <a:solidFill>
                  <a:srgbClr val="FF0000"/>
                </a:solidFill>
              </a:rPr>
              <a:t> (FSS) </a:t>
            </a:r>
          </a:p>
          <a:p>
            <a:pPr lvl="1"/>
            <a:r>
              <a:rPr lang="en-US" dirty="0"/>
              <a:t>Random Sized </a:t>
            </a:r>
            <a:r>
              <a:rPr lang="en-US" dirty="0" err="1"/>
              <a:t>Subwarp</a:t>
            </a:r>
            <a:r>
              <a:rPr lang="en-US" dirty="0"/>
              <a:t> (RSS)</a:t>
            </a:r>
          </a:p>
          <a:p>
            <a:pPr lvl="1"/>
            <a:r>
              <a:rPr lang="en-US" dirty="0"/>
              <a:t>Random Threaded </a:t>
            </a:r>
            <a:r>
              <a:rPr lang="en-US" dirty="0" err="1"/>
              <a:t>Subwarp</a:t>
            </a:r>
            <a:r>
              <a:rPr lang="en-US" dirty="0"/>
              <a:t> (RTS)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Evaluation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C45D1-8351-4CEB-95F2-1763D12A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36A-A961-4FA9-B8B8-F964629D4DC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1F5582-61E0-4CD3-B247-E8BCB4E7FBDF}"/>
              </a:ext>
            </a:extLst>
          </p:cNvPr>
          <p:cNvSpPr txBox="1"/>
          <p:nvPr/>
        </p:nvSpPr>
        <p:spPr>
          <a:xfrm>
            <a:off x="3943149" y="2494790"/>
            <a:ext cx="513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targets weakness # 1: fixed number of </a:t>
            </a:r>
            <a:r>
              <a:rPr lang="en-US" dirty="0" err="1">
                <a:solidFill>
                  <a:srgbClr val="FF0000"/>
                </a:solidFill>
              </a:rPr>
              <a:t>subwarps</a:t>
            </a:r>
            <a:endParaRPr lang="en-US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EF73C954-E5D9-4157-9858-3F0604EB8133}"/>
              </a:ext>
            </a:extLst>
          </p:cNvPr>
          <p:cNvSpPr/>
          <p:nvPr/>
        </p:nvSpPr>
        <p:spPr>
          <a:xfrm rot="5400000">
            <a:off x="3641743" y="2451872"/>
            <a:ext cx="180330" cy="43177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8556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6DAD3-3893-4BF3-A028-95E76B774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/>
              <a:t>RCoal</a:t>
            </a:r>
            <a:r>
              <a:rPr lang="en-US" sz="3600" b="1" dirty="0"/>
              <a:t>: Fixed Sized </a:t>
            </a:r>
            <a:r>
              <a:rPr lang="en-US" sz="3600" b="1" dirty="0" err="1"/>
              <a:t>Subwarp</a:t>
            </a:r>
            <a:r>
              <a:rPr lang="en-US" sz="3600" b="1" dirty="0"/>
              <a:t> (FSS)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477B66-0CA8-4591-BAC3-D235D51DC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36A-A961-4FA9-B8B8-F964629D4DC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AA2CCE-B301-4710-9675-8E7136DB340E}"/>
              </a:ext>
            </a:extLst>
          </p:cNvPr>
          <p:cNvSpPr/>
          <p:nvPr/>
        </p:nvSpPr>
        <p:spPr>
          <a:xfrm>
            <a:off x="1127809" y="2493353"/>
            <a:ext cx="2304270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Coalescing Unit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F2D1AE-6725-410E-BDFE-41DEDA6172E5}"/>
              </a:ext>
            </a:extLst>
          </p:cNvPr>
          <p:cNvSpPr/>
          <p:nvPr/>
        </p:nvSpPr>
        <p:spPr>
          <a:xfrm>
            <a:off x="723577" y="3219905"/>
            <a:ext cx="775418" cy="384047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0A4774-B58E-4AC6-BB3C-05C2A0BE4162}"/>
              </a:ext>
            </a:extLst>
          </p:cNvPr>
          <p:cNvSpPr/>
          <p:nvPr/>
        </p:nvSpPr>
        <p:spPr>
          <a:xfrm>
            <a:off x="1497895" y="3219905"/>
            <a:ext cx="763832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09094A-A58E-457F-9F8F-2738B0BCDD64}"/>
              </a:ext>
            </a:extLst>
          </p:cNvPr>
          <p:cNvSpPr/>
          <p:nvPr/>
        </p:nvSpPr>
        <p:spPr>
          <a:xfrm>
            <a:off x="2263471" y="3219905"/>
            <a:ext cx="768091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571A48-EF65-4C46-931D-94FE1B89B86C}"/>
              </a:ext>
            </a:extLst>
          </p:cNvPr>
          <p:cNvSpPr/>
          <p:nvPr/>
        </p:nvSpPr>
        <p:spPr>
          <a:xfrm>
            <a:off x="3027574" y="3219905"/>
            <a:ext cx="768091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0x03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08311D77-BE73-4E81-9F1D-04FE61D37776}"/>
              </a:ext>
            </a:extLst>
          </p:cNvPr>
          <p:cNvSpPr/>
          <p:nvPr/>
        </p:nvSpPr>
        <p:spPr>
          <a:xfrm>
            <a:off x="2039787" y="2187706"/>
            <a:ext cx="473436" cy="29324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endParaRPr lang="en-US" sz="57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292F3F-01EF-4E4F-9812-1BE3B0447C7E}"/>
              </a:ext>
            </a:extLst>
          </p:cNvPr>
          <p:cNvSpPr/>
          <p:nvPr/>
        </p:nvSpPr>
        <p:spPr>
          <a:xfrm>
            <a:off x="731550" y="4491976"/>
            <a:ext cx="774964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6126" tIns="13063" rIns="26126" bIns="130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55AAC2-9B16-44EA-9DF7-075DF99AFC17}"/>
              </a:ext>
            </a:extLst>
          </p:cNvPr>
          <p:cNvSpPr/>
          <p:nvPr/>
        </p:nvSpPr>
        <p:spPr>
          <a:xfrm>
            <a:off x="1505871" y="4491976"/>
            <a:ext cx="761861" cy="384047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6126" tIns="13063" rIns="26126" bIns="130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1417E0-9DF7-4777-8EFC-C548EDBE2031}"/>
              </a:ext>
            </a:extLst>
          </p:cNvPr>
          <p:cNvSpPr/>
          <p:nvPr/>
        </p:nvSpPr>
        <p:spPr>
          <a:xfrm>
            <a:off x="2268376" y="4491976"/>
            <a:ext cx="768091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6126" tIns="13063" rIns="26126" bIns="130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156314E-7632-46E1-BCB0-AD73EB648167}"/>
              </a:ext>
            </a:extLst>
          </p:cNvPr>
          <p:cNvSpPr/>
          <p:nvPr/>
        </p:nvSpPr>
        <p:spPr>
          <a:xfrm>
            <a:off x="3027847" y="4491976"/>
            <a:ext cx="768091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0x0B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4BE8B87-432E-4E44-9FEF-F06D6E0D0F33}"/>
              </a:ext>
            </a:extLst>
          </p:cNvPr>
          <p:cNvSpPr txBox="1"/>
          <p:nvPr/>
        </p:nvSpPr>
        <p:spPr>
          <a:xfrm>
            <a:off x="648537" y="651526"/>
            <a:ext cx="343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0642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DEFAULT: number of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subwarps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= 1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A8B4680-5A05-47A1-A5C6-6FEC1523058C}"/>
              </a:ext>
            </a:extLst>
          </p:cNvPr>
          <p:cNvSpPr/>
          <p:nvPr/>
        </p:nvSpPr>
        <p:spPr>
          <a:xfrm>
            <a:off x="176056" y="1023625"/>
            <a:ext cx="4243292" cy="118309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endParaRPr lang="en-US" sz="51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434C32B-38F6-4117-89EF-ADAFF3CADAD2}"/>
              </a:ext>
            </a:extLst>
          </p:cNvPr>
          <p:cNvSpPr/>
          <p:nvPr/>
        </p:nvSpPr>
        <p:spPr>
          <a:xfrm>
            <a:off x="415558" y="1809370"/>
            <a:ext cx="929540" cy="283898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0x00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3572645-708A-4357-B8D7-807ED5F024EB}"/>
              </a:ext>
            </a:extLst>
          </p:cNvPr>
          <p:cNvSpPr/>
          <p:nvPr/>
        </p:nvSpPr>
        <p:spPr>
          <a:xfrm>
            <a:off x="416086" y="1106153"/>
            <a:ext cx="929540" cy="35319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sid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49A7BD2-4B12-4397-9C2B-A248F3E4860F}"/>
              </a:ext>
            </a:extLst>
          </p:cNvPr>
          <p:cNvSpPr/>
          <p:nvPr/>
        </p:nvSpPr>
        <p:spPr>
          <a:xfrm>
            <a:off x="1345303" y="1811485"/>
            <a:ext cx="931202" cy="283898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0x04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738EAD1-E8F9-49FD-A7C8-323C7E698788}"/>
              </a:ext>
            </a:extLst>
          </p:cNvPr>
          <p:cNvSpPr/>
          <p:nvPr/>
        </p:nvSpPr>
        <p:spPr>
          <a:xfrm>
            <a:off x="1345371" y="1105718"/>
            <a:ext cx="932866" cy="35319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sid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0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E5DDCB5-6D4E-4CF7-9DB4-26A3FB54BF2A}"/>
              </a:ext>
            </a:extLst>
          </p:cNvPr>
          <p:cNvSpPr/>
          <p:nvPr/>
        </p:nvSpPr>
        <p:spPr>
          <a:xfrm>
            <a:off x="2279071" y="1812004"/>
            <a:ext cx="931202" cy="283647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0x07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7B83BD3-48F2-4DFC-A2EE-6DFF7DE43EB9}"/>
              </a:ext>
            </a:extLst>
          </p:cNvPr>
          <p:cNvSpPr/>
          <p:nvPr/>
        </p:nvSpPr>
        <p:spPr>
          <a:xfrm>
            <a:off x="2276710" y="1105718"/>
            <a:ext cx="929540" cy="35319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sid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0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413425D-CAC6-4237-8E81-9E051795801F}"/>
              </a:ext>
            </a:extLst>
          </p:cNvPr>
          <p:cNvSpPr/>
          <p:nvPr/>
        </p:nvSpPr>
        <p:spPr>
          <a:xfrm>
            <a:off x="3207442" y="1812088"/>
            <a:ext cx="931202" cy="283898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0x09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ACFC9BA-C86D-423C-A0EE-376D944DA376}"/>
              </a:ext>
            </a:extLst>
          </p:cNvPr>
          <p:cNvSpPr/>
          <p:nvPr/>
        </p:nvSpPr>
        <p:spPr>
          <a:xfrm>
            <a:off x="3207159" y="1108535"/>
            <a:ext cx="929540" cy="348795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sid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0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495FEF7A-7BDC-40DC-8838-6E00E75A46C0}"/>
              </a:ext>
            </a:extLst>
          </p:cNvPr>
          <p:cNvSpPr/>
          <p:nvPr/>
        </p:nvSpPr>
        <p:spPr>
          <a:xfrm>
            <a:off x="215283" y="1050117"/>
            <a:ext cx="4081475" cy="110955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endParaRPr lang="en-US" sz="57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BC21EA3-1FFA-4763-87C9-748182927980}"/>
              </a:ext>
            </a:extLst>
          </p:cNvPr>
          <p:cNvSpPr/>
          <p:nvPr/>
        </p:nvSpPr>
        <p:spPr>
          <a:xfrm>
            <a:off x="416086" y="1457330"/>
            <a:ext cx="929540" cy="35562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tid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0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8D1C291-17DA-4069-B750-C73AB7FA12EB}"/>
              </a:ext>
            </a:extLst>
          </p:cNvPr>
          <p:cNvSpPr/>
          <p:nvPr/>
        </p:nvSpPr>
        <p:spPr>
          <a:xfrm>
            <a:off x="1345371" y="1459577"/>
            <a:ext cx="932866" cy="35319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tid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1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1A8344D-6E17-4D93-8D2E-7E7F969D39FC}"/>
              </a:ext>
            </a:extLst>
          </p:cNvPr>
          <p:cNvSpPr/>
          <p:nvPr/>
        </p:nvSpPr>
        <p:spPr>
          <a:xfrm>
            <a:off x="2276710" y="1459577"/>
            <a:ext cx="929540" cy="35319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tid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2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1CF2974-A5F4-4831-85A1-4DAACC13D687}"/>
              </a:ext>
            </a:extLst>
          </p:cNvPr>
          <p:cNvSpPr/>
          <p:nvPr/>
        </p:nvSpPr>
        <p:spPr>
          <a:xfrm>
            <a:off x="3207159" y="1458066"/>
            <a:ext cx="929540" cy="354712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tid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3</a:t>
            </a:r>
          </a:p>
        </p:txBody>
      </p:sp>
      <p:sp>
        <p:nvSpPr>
          <p:cNvPr id="83" name="Arrow: Down 82">
            <a:extLst>
              <a:ext uri="{FF2B5EF4-FFF2-40B4-BE49-F238E27FC236}">
                <a16:creationId xmlns:a16="http://schemas.microsoft.com/office/drawing/2014/main" id="{0C8CDE1D-9DBF-4699-952C-9E79951A3922}"/>
              </a:ext>
            </a:extLst>
          </p:cNvPr>
          <p:cNvSpPr/>
          <p:nvPr/>
        </p:nvSpPr>
        <p:spPr>
          <a:xfrm>
            <a:off x="2019302" y="2879307"/>
            <a:ext cx="473436" cy="28269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endParaRPr lang="en-US" sz="57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F6F58FE-4772-4176-8136-500B38CA552C}"/>
              </a:ext>
            </a:extLst>
          </p:cNvPr>
          <p:cNvSpPr/>
          <p:nvPr/>
        </p:nvSpPr>
        <p:spPr>
          <a:xfrm>
            <a:off x="731550" y="3876362"/>
            <a:ext cx="774502" cy="384047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0x04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A7903AA-E10C-4BE5-9948-D4453B2766C6}"/>
              </a:ext>
            </a:extLst>
          </p:cNvPr>
          <p:cNvSpPr/>
          <p:nvPr/>
        </p:nvSpPr>
        <p:spPr>
          <a:xfrm>
            <a:off x="1505598" y="3876362"/>
            <a:ext cx="756958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0x05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E56BC163-3847-4AAC-96F2-9D214209238E}"/>
              </a:ext>
            </a:extLst>
          </p:cNvPr>
          <p:cNvSpPr/>
          <p:nvPr/>
        </p:nvSpPr>
        <p:spPr>
          <a:xfrm>
            <a:off x="2263199" y="3876362"/>
            <a:ext cx="768091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6126" tIns="13063" rIns="26126" bIns="130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0x06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E6673D2-6B9C-4BCB-8DAF-843FF388AE33}"/>
              </a:ext>
            </a:extLst>
          </p:cNvPr>
          <p:cNvSpPr/>
          <p:nvPr/>
        </p:nvSpPr>
        <p:spPr>
          <a:xfrm>
            <a:off x="3026656" y="3876362"/>
            <a:ext cx="768091" cy="384047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0x07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912FC26-4661-4F2E-806E-0B5DBAF7D8AD}"/>
              </a:ext>
            </a:extLst>
          </p:cNvPr>
          <p:cNvSpPr/>
          <p:nvPr/>
        </p:nvSpPr>
        <p:spPr>
          <a:xfrm>
            <a:off x="5718016" y="2493353"/>
            <a:ext cx="2304270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Coalescing Unit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8D9C434-7A7F-41E3-8E30-741BD3F8212F}"/>
              </a:ext>
            </a:extLst>
          </p:cNvPr>
          <p:cNvSpPr/>
          <p:nvPr/>
        </p:nvSpPr>
        <p:spPr>
          <a:xfrm>
            <a:off x="5313784" y="3219905"/>
            <a:ext cx="775418" cy="384047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0x00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1CBA86B-28A7-49DD-B3A2-D2550D8D47E5}"/>
              </a:ext>
            </a:extLst>
          </p:cNvPr>
          <p:cNvSpPr/>
          <p:nvPr/>
        </p:nvSpPr>
        <p:spPr>
          <a:xfrm>
            <a:off x="6088102" y="3219905"/>
            <a:ext cx="763832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0x01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B0FC01F-CF8F-409E-B7AD-ADD6DC66ABC1}"/>
              </a:ext>
            </a:extLst>
          </p:cNvPr>
          <p:cNvSpPr/>
          <p:nvPr/>
        </p:nvSpPr>
        <p:spPr>
          <a:xfrm>
            <a:off x="6853678" y="3219905"/>
            <a:ext cx="768091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0x02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7EDED38-AD73-4269-B614-CC46C515E28A}"/>
              </a:ext>
            </a:extLst>
          </p:cNvPr>
          <p:cNvSpPr/>
          <p:nvPr/>
        </p:nvSpPr>
        <p:spPr>
          <a:xfrm>
            <a:off x="7617781" y="3219905"/>
            <a:ext cx="768091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0x03</a:t>
            </a:r>
          </a:p>
        </p:txBody>
      </p:sp>
      <p:sp>
        <p:nvSpPr>
          <p:cNvPr id="97" name="Arrow: Down 96">
            <a:extLst>
              <a:ext uri="{FF2B5EF4-FFF2-40B4-BE49-F238E27FC236}">
                <a16:creationId xmlns:a16="http://schemas.microsoft.com/office/drawing/2014/main" id="{B59068CE-675A-4891-91FF-4EB43C41EAFF}"/>
              </a:ext>
            </a:extLst>
          </p:cNvPr>
          <p:cNvSpPr/>
          <p:nvPr/>
        </p:nvSpPr>
        <p:spPr>
          <a:xfrm>
            <a:off x="6629994" y="2187706"/>
            <a:ext cx="473436" cy="29324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endParaRPr lang="en-US" sz="57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02F2D2B-F4E5-4A33-9D01-5517B9E001C6}"/>
              </a:ext>
            </a:extLst>
          </p:cNvPr>
          <p:cNvSpPr/>
          <p:nvPr/>
        </p:nvSpPr>
        <p:spPr>
          <a:xfrm>
            <a:off x="5321757" y="3643824"/>
            <a:ext cx="774502" cy="384047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0x04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06C5AF6-612D-4A75-AC55-352E908FDB2C}"/>
              </a:ext>
            </a:extLst>
          </p:cNvPr>
          <p:cNvSpPr/>
          <p:nvPr/>
        </p:nvSpPr>
        <p:spPr>
          <a:xfrm>
            <a:off x="6095805" y="3643824"/>
            <a:ext cx="756958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0x05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69CDB431-0D8F-4194-8CD5-ECD18C41D9F7}"/>
              </a:ext>
            </a:extLst>
          </p:cNvPr>
          <p:cNvSpPr/>
          <p:nvPr/>
        </p:nvSpPr>
        <p:spPr>
          <a:xfrm>
            <a:off x="6853406" y="3643824"/>
            <a:ext cx="768091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6126" tIns="13063" rIns="26126" bIns="130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0x06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CBE00FD2-8B61-4E19-B135-3B1FF3B5B526}"/>
              </a:ext>
            </a:extLst>
          </p:cNvPr>
          <p:cNvSpPr/>
          <p:nvPr/>
        </p:nvSpPr>
        <p:spPr>
          <a:xfrm>
            <a:off x="7616863" y="3643824"/>
            <a:ext cx="768091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6126" tIns="13063" rIns="26126" bIns="130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0x07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F826D1E6-3C9D-47A7-A9AE-05D0390A74D1}"/>
              </a:ext>
            </a:extLst>
          </p:cNvPr>
          <p:cNvSpPr/>
          <p:nvPr/>
        </p:nvSpPr>
        <p:spPr>
          <a:xfrm>
            <a:off x="5321757" y="4491976"/>
            <a:ext cx="774964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6126" tIns="13063" rIns="26126" bIns="130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0x08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B8E4718-C72C-4597-BC4A-1AC5CD3E5C27}"/>
              </a:ext>
            </a:extLst>
          </p:cNvPr>
          <p:cNvSpPr/>
          <p:nvPr/>
        </p:nvSpPr>
        <p:spPr>
          <a:xfrm>
            <a:off x="6096078" y="4491976"/>
            <a:ext cx="761861" cy="384047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6126" tIns="13063" rIns="26126" bIns="130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0x09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089F62E8-1BAD-4EED-805F-010E8A2601B6}"/>
              </a:ext>
            </a:extLst>
          </p:cNvPr>
          <p:cNvSpPr/>
          <p:nvPr/>
        </p:nvSpPr>
        <p:spPr>
          <a:xfrm>
            <a:off x="6858583" y="4491976"/>
            <a:ext cx="768091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6126" tIns="13063" rIns="26126" bIns="130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0x0A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8B04515-50B5-4389-A03F-808A371F4C19}"/>
              </a:ext>
            </a:extLst>
          </p:cNvPr>
          <p:cNvSpPr/>
          <p:nvPr/>
        </p:nvSpPr>
        <p:spPr>
          <a:xfrm>
            <a:off x="7618054" y="4491976"/>
            <a:ext cx="768091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0x0B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4625192-BFB9-4396-BA06-B374BE864AD7}"/>
              </a:ext>
            </a:extLst>
          </p:cNvPr>
          <p:cNvSpPr txBox="1"/>
          <p:nvPr/>
        </p:nvSpPr>
        <p:spPr>
          <a:xfrm>
            <a:off x="5428481" y="651526"/>
            <a:ext cx="293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0642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FSS: number of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subwarps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= 2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A13A7FA-AD67-4DE0-8283-A1B7400E6521}"/>
              </a:ext>
            </a:extLst>
          </p:cNvPr>
          <p:cNvSpPr/>
          <p:nvPr/>
        </p:nvSpPr>
        <p:spPr>
          <a:xfrm>
            <a:off x="4745227" y="1005381"/>
            <a:ext cx="4243292" cy="118309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endParaRPr lang="en-US" sz="51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533301FE-3A86-4961-B0BC-8B37D43C1DF5}"/>
              </a:ext>
            </a:extLst>
          </p:cNvPr>
          <p:cNvSpPr/>
          <p:nvPr/>
        </p:nvSpPr>
        <p:spPr>
          <a:xfrm>
            <a:off x="5005765" y="1809370"/>
            <a:ext cx="929540" cy="283898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0x00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D86FDBD2-EDD0-4988-82B3-BEF19F14E9B9}"/>
              </a:ext>
            </a:extLst>
          </p:cNvPr>
          <p:cNvSpPr/>
          <p:nvPr/>
        </p:nvSpPr>
        <p:spPr>
          <a:xfrm>
            <a:off x="5006293" y="1106153"/>
            <a:ext cx="929540" cy="35319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sid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0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E60CE24A-69FC-4DDE-BBC2-DD4D33C8D01C}"/>
              </a:ext>
            </a:extLst>
          </p:cNvPr>
          <p:cNvSpPr/>
          <p:nvPr/>
        </p:nvSpPr>
        <p:spPr>
          <a:xfrm>
            <a:off x="5935510" y="1811485"/>
            <a:ext cx="931202" cy="283898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0x04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6816561D-01CE-4B0D-9273-237E2E3AFCC5}"/>
              </a:ext>
            </a:extLst>
          </p:cNvPr>
          <p:cNvSpPr/>
          <p:nvPr/>
        </p:nvSpPr>
        <p:spPr>
          <a:xfrm>
            <a:off x="5935578" y="1105718"/>
            <a:ext cx="932866" cy="35319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sid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0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0968A23-97DF-4963-9116-A504F9031344}"/>
              </a:ext>
            </a:extLst>
          </p:cNvPr>
          <p:cNvSpPr/>
          <p:nvPr/>
        </p:nvSpPr>
        <p:spPr>
          <a:xfrm>
            <a:off x="6869278" y="1812004"/>
            <a:ext cx="931202" cy="283647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0x07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2242EA6-2EC6-438F-ACCC-666A3E6E91D6}"/>
              </a:ext>
            </a:extLst>
          </p:cNvPr>
          <p:cNvSpPr/>
          <p:nvPr/>
        </p:nvSpPr>
        <p:spPr>
          <a:xfrm>
            <a:off x="6866917" y="1105718"/>
            <a:ext cx="929540" cy="35319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sid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1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04D7AEF0-E82E-4E33-83B7-3D5C968309F0}"/>
              </a:ext>
            </a:extLst>
          </p:cNvPr>
          <p:cNvSpPr/>
          <p:nvPr/>
        </p:nvSpPr>
        <p:spPr>
          <a:xfrm>
            <a:off x="7797649" y="1812088"/>
            <a:ext cx="931202" cy="283898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0x09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42ECC90-8E33-474E-8C06-F048DBC1F5E2}"/>
              </a:ext>
            </a:extLst>
          </p:cNvPr>
          <p:cNvSpPr/>
          <p:nvPr/>
        </p:nvSpPr>
        <p:spPr>
          <a:xfrm>
            <a:off x="7797366" y="1108535"/>
            <a:ext cx="929540" cy="348795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sid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1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5F34BD6-2DDF-417C-8035-60295001C312}"/>
              </a:ext>
            </a:extLst>
          </p:cNvPr>
          <p:cNvSpPr/>
          <p:nvPr/>
        </p:nvSpPr>
        <p:spPr>
          <a:xfrm>
            <a:off x="5006293" y="1457330"/>
            <a:ext cx="929540" cy="35562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tid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0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CECF1AB9-E7A4-4863-A9F3-F5E9C4E9C712}"/>
              </a:ext>
            </a:extLst>
          </p:cNvPr>
          <p:cNvSpPr/>
          <p:nvPr/>
        </p:nvSpPr>
        <p:spPr>
          <a:xfrm>
            <a:off x="5935578" y="1459577"/>
            <a:ext cx="932866" cy="35319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tid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1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C50FE077-9EA8-4DD3-820C-C68712CF4947}"/>
              </a:ext>
            </a:extLst>
          </p:cNvPr>
          <p:cNvSpPr/>
          <p:nvPr/>
        </p:nvSpPr>
        <p:spPr>
          <a:xfrm>
            <a:off x="6866917" y="1459577"/>
            <a:ext cx="929540" cy="35319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tid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2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E5EF0A9-207E-42FF-9EFF-D07FB1261E55}"/>
              </a:ext>
            </a:extLst>
          </p:cNvPr>
          <p:cNvSpPr/>
          <p:nvPr/>
        </p:nvSpPr>
        <p:spPr>
          <a:xfrm>
            <a:off x="7797366" y="1458066"/>
            <a:ext cx="929540" cy="354712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tid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3</a:t>
            </a:r>
          </a:p>
        </p:txBody>
      </p:sp>
      <p:sp>
        <p:nvSpPr>
          <p:cNvPr id="121" name="Arrow: Down 120">
            <a:extLst>
              <a:ext uri="{FF2B5EF4-FFF2-40B4-BE49-F238E27FC236}">
                <a16:creationId xmlns:a16="http://schemas.microsoft.com/office/drawing/2014/main" id="{44C61CE2-BE27-4E12-BDFA-349F93CDFA92}"/>
              </a:ext>
            </a:extLst>
          </p:cNvPr>
          <p:cNvSpPr/>
          <p:nvPr/>
        </p:nvSpPr>
        <p:spPr>
          <a:xfrm>
            <a:off x="6609509" y="2879307"/>
            <a:ext cx="473436" cy="28269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endParaRPr lang="en-US" sz="57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4A23AF1-1DAE-42C6-AC6F-9F975E24A985}"/>
              </a:ext>
            </a:extLst>
          </p:cNvPr>
          <p:cNvSpPr/>
          <p:nvPr/>
        </p:nvSpPr>
        <p:spPr>
          <a:xfrm>
            <a:off x="5321757" y="4068056"/>
            <a:ext cx="774502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0x04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5F0DF246-F240-4164-8044-AC5A410323BF}"/>
              </a:ext>
            </a:extLst>
          </p:cNvPr>
          <p:cNvSpPr/>
          <p:nvPr/>
        </p:nvSpPr>
        <p:spPr>
          <a:xfrm>
            <a:off x="6095805" y="4068056"/>
            <a:ext cx="756958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0x05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8F955885-663A-4154-A0C7-729C9D9B4427}"/>
              </a:ext>
            </a:extLst>
          </p:cNvPr>
          <p:cNvSpPr/>
          <p:nvPr/>
        </p:nvSpPr>
        <p:spPr>
          <a:xfrm>
            <a:off x="6853406" y="4068056"/>
            <a:ext cx="768091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6126" tIns="13063" rIns="26126" bIns="130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0x06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4C8E3DC-D971-429B-BB26-99C9C4581E27}"/>
              </a:ext>
            </a:extLst>
          </p:cNvPr>
          <p:cNvSpPr/>
          <p:nvPr/>
        </p:nvSpPr>
        <p:spPr>
          <a:xfrm>
            <a:off x="7616863" y="4068056"/>
            <a:ext cx="768091" cy="384047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0x07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F812624E-3075-4732-A93E-D616C56F4CAA}"/>
              </a:ext>
            </a:extLst>
          </p:cNvPr>
          <p:cNvSpPr/>
          <p:nvPr/>
        </p:nvSpPr>
        <p:spPr>
          <a:xfrm>
            <a:off x="5236798" y="3579343"/>
            <a:ext cx="929389" cy="4937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endParaRPr lang="en-US" sz="68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BFD73269-F1B5-4516-8045-5CB9EA6D2560}"/>
              </a:ext>
            </a:extLst>
          </p:cNvPr>
          <p:cNvSpPr/>
          <p:nvPr/>
        </p:nvSpPr>
        <p:spPr>
          <a:xfrm>
            <a:off x="7536214" y="4022629"/>
            <a:ext cx="929389" cy="4937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endParaRPr lang="en-US" sz="686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1264F4B2-35F9-47BC-8685-3EA47D42C3D5}"/>
              </a:ext>
            </a:extLst>
          </p:cNvPr>
          <p:cNvSpPr/>
          <p:nvPr/>
        </p:nvSpPr>
        <p:spPr>
          <a:xfrm>
            <a:off x="6951709" y="1043191"/>
            <a:ext cx="2016237" cy="110955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endParaRPr lang="en-US" sz="57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4923EF51-800A-4893-911F-60B1A4BCEBFB}"/>
              </a:ext>
            </a:extLst>
          </p:cNvPr>
          <p:cNvSpPr/>
          <p:nvPr/>
        </p:nvSpPr>
        <p:spPr>
          <a:xfrm>
            <a:off x="4764024" y="1050117"/>
            <a:ext cx="2016236" cy="110955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endParaRPr lang="en-US" sz="572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3467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84 0 " pathEditMode="relative" ptsTypes="AA">
                                      <p:cBhvr>
                                        <p:cTn id="10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84 0 " pathEditMode="relative" ptsTypes="AA">
                                      <p:cBhvr>
                                        <p:cTn id="10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84 0 " pathEditMode="relative" ptsTypes="AA">
                                      <p:cBhvr>
                                        <p:cTn id="10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84 0 " pathEditMode="relative" ptsTypes="AA">
                                      <p:cBhvr>
                                        <p:cTn id="10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84 0 " pathEditMode="relative" ptsTypes="AA">
                                      <p:cBhvr>
                                        <p:cTn id="11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084 0 " pathEditMode="relative" ptsTypes="AA">
                                      <p:cBhvr>
                                        <p:cTn id="11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0.0233 0 " pathEditMode="relative" ptsTypes="AAA">
                                      <p:cBhvr>
                                        <p:cTn id="11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0.0233 0 " pathEditMode="relative" ptsTypes="AAA">
                                      <p:cBhvr>
                                        <p:cTn id="11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0.0233 0 " pathEditMode="relative" ptsTypes="AAA">
                                      <p:cBhvr>
                                        <p:cTn id="11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0.0233 0 " pathEditMode="relative" ptsTypes="AAA">
                                      <p:cBhvr>
                                        <p:cTn id="12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0.0233 0 " pathEditMode="relative" ptsTypes="AAA">
                                      <p:cBhvr>
                                        <p:cTn id="12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0.0233 0 " pathEditMode="relative" ptsTypes="AAA">
                                      <p:cBhvr>
                                        <p:cTn id="12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46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/>
      <p:bldP spid="107" grpId="0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2" grpId="0" animBg="1"/>
      <p:bldP spid="123" grpId="0" animBg="1"/>
      <p:bldP spid="124" grpId="0" animBg="1"/>
      <p:bldP spid="125" grpId="0" animBg="1"/>
      <p:bldP spid="130" grpId="0" animBg="1"/>
      <p:bldP spid="131" grpId="0" animBg="1"/>
      <p:bldP spid="132" grpId="0" animBg="1"/>
      <p:bldP spid="1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80CCD-EED6-4B23-B22C-DB2DA5C33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FSS Security against Baseline Attack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47CD5A-1811-4938-A090-11CBBF736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066" y="1095757"/>
            <a:ext cx="3985229" cy="2628128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C4FE8-C6B9-4469-A6E6-9EC49780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36A-A961-4FA9-B8B8-F964629D4DC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99F4ED4F-5557-4C46-A1CE-8215C649305C}"/>
              </a:ext>
            </a:extLst>
          </p:cNvPr>
          <p:cNvSpPr/>
          <p:nvPr/>
        </p:nvSpPr>
        <p:spPr>
          <a:xfrm rot="18235355">
            <a:off x="7389605" y="803072"/>
            <a:ext cx="262287" cy="2533998"/>
          </a:xfrm>
          <a:prstGeom prst="down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4B0F576-4C35-4C32-95F1-A310552EEA73}"/>
              </a:ext>
            </a:extLst>
          </p:cNvPr>
          <p:cNvSpPr txBox="1">
            <a:spLocks/>
          </p:cNvSpPr>
          <p:nvPr/>
        </p:nvSpPr>
        <p:spPr>
          <a:xfrm>
            <a:off x="347507" y="1131581"/>
            <a:ext cx="4704551" cy="350114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Correlation between the number of coalesced accesses and the execution time </a:t>
            </a:r>
            <a:r>
              <a:rPr lang="en-US" sz="2100" b="1" dirty="0"/>
              <a:t>drops</a:t>
            </a:r>
          </a:p>
          <a:p>
            <a:r>
              <a:rPr lang="en-US" sz="2100" dirty="0"/>
              <a:t>Correct key byte is </a:t>
            </a:r>
            <a:r>
              <a:rPr lang="en-US" sz="2100" b="1" dirty="0"/>
              <a:t>harder to find</a:t>
            </a:r>
          </a:p>
          <a:p>
            <a:r>
              <a:rPr lang="en-US" sz="2100" b="1" dirty="0"/>
              <a:t>Improved</a:t>
            </a:r>
            <a:r>
              <a:rPr lang="en-US" sz="2100" dirty="0"/>
              <a:t> security </a:t>
            </a:r>
          </a:p>
        </p:txBody>
      </p:sp>
    </p:spTree>
    <p:extLst>
      <p:ext uri="{BB962C8B-B14F-4D97-AF65-F5344CB8AC3E}">
        <p14:creationId xmlns:p14="http://schemas.microsoft.com/office/powerpoint/2010/main" val="238585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91243-234A-4476-9CAC-6ED6C9BBC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3" y="-119228"/>
            <a:ext cx="8948286" cy="994172"/>
          </a:xfrm>
        </p:spPr>
        <p:txBody>
          <a:bodyPr>
            <a:normAutofit/>
          </a:bodyPr>
          <a:lstStyle/>
          <a:p>
            <a:r>
              <a:rPr lang="en-US" sz="3600" b="1" dirty="0"/>
              <a:t>FSS Performance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EC96CB-0EE1-48B4-899F-41CA6544E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89" y="864537"/>
            <a:ext cx="4279962" cy="2896893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A73B72-01A1-4E33-A367-147ABBFB3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36A-A961-4FA9-B8B8-F964629D4DC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B90B5FE-EC9D-454A-8C9D-56B298027F9D}"/>
              </a:ext>
            </a:extLst>
          </p:cNvPr>
          <p:cNvSpPr txBox="1">
            <a:spLocks/>
          </p:cNvSpPr>
          <p:nvPr/>
        </p:nvSpPr>
        <p:spPr>
          <a:xfrm>
            <a:off x="347507" y="1131581"/>
            <a:ext cx="4704551" cy="350114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Memory accesses </a:t>
            </a:r>
            <a:r>
              <a:rPr lang="en-US" sz="2100" b="1" dirty="0"/>
              <a:t>increase</a:t>
            </a:r>
            <a:r>
              <a:rPr lang="en-US" sz="2100" dirty="0"/>
              <a:t> with number of </a:t>
            </a:r>
            <a:r>
              <a:rPr lang="en-US" sz="2100" dirty="0" err="1"/>
              <a:t>subwarps</a:t>
            </a:r>
            <a:endParaRPr lang="en-US" sz="2100" b="1" dirty="0"/>
          </a:p>
          <a:p>
            <a:r>
              <a:rPr lang="en-US" sz="2100" dirty="0"/>
              <a:t>Execution time </a:t>
            </a:r>
            <a:r>
              <a:rPr lang="en-US" sz="2100" b="1" dirty="0"/>
              <a:t>increases</a:t>
            </a:r>
            <a:r>
              <a:rPr lang="en-US" sz="2100" dirty="0"/>
              <a:t> with number of </a:t>
            </a:r>
            <a:r>
              <a:rPr lang="en-US" sz="2100" dirty="0" err="1"/>
              <a:t>subwarps</a:t>
            </a:r>
            <a:endParaRPr lang="en-US" sz="2100" b="1" dirty="0"/>
          </a:p>
          <a:p>
            <a:r>
              <a:rPr lang="en-US" sz="2100" dirty="0"/>
              <a:t>Performance </a:t>
            </a:r>
            <a:r>
              <a:rPr lang="en-US" sz="2100" b="1" dirty="0"/>
              <a:t>degrades</a:t>
            </a:r>
            <a:r>
              <a:rPr lang="en-US" sz="2100" dirty="0"/>
              <a:t> as number of </a:t>
            </a:r>
            <a:r>
              <a:rPr lang="en-US" sz="2100" dirty="0" err="1"/>
              <a:t>subwarp</a:t>
            </a:r>
            <a:r>
              <a:rPr lang="en-US" sz="2100" dirty="0"/>
              <a:t> increase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1ED53A-0FE6-4A06-BD06-25403AB3055C}"/>
              </a:ext>
            </a:extLst>
          </p:cNvPr>
          <p:cNvSpPr/>
          <p:nvPr/>
        </p:nvSpPr>
        <p:spPr>
          <a:xfrm>
            <a:off x="1307618" y="3915908"/>
            <a:ext cx="6528765" cy="71681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Can attacker still recover the AES key?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53910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2474A-82AA-4F39-AFD6-14EDDCB52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26" y="-115934"/>
            <a:ext cx="8931348" cy="994172"/>
          </a:xfrm>
        </p:spPr>
        <p:txBody>
          <a:bodyPr>
            <a:normAutofit/>
          </a:bodyPr>
          <a:lstStyle/>
          <a:p>
            <a:r>
              <a:rPr lang="en-US" sz="3600" b="1" dirty="0"/>
              <a:t>FSS against FSS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82EDC-18BA-45E3-B007-315842CD5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Attacker can figure out the number of </a:t>
            </a:r>
            <a:r>
              <a:rPr lang="en-US" sz="2800" dirty="0" err="1"/>
              <a:t>subwarps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D0DFF0-5623-4303-9074-168DD7574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36A-A961-4FA9-B8B8-F964629D4DC8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C53B4B-4991-4A17-B8AF-1BEC0D5455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1" b="-2"/>
          <a:stretch/>
        </p:blipFill>
        <p:spPr>
          <a:xfrm>
            <a:off x="4187956" y="1611638"/>
            <a:ext cx="4329479" cy="296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2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E3253-3BFA-4E10-AF44-D1F8C571E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76" y="-116564"/>
            <a:ext cx="8448990" cy="994172"/>
          </a:xfrm>
        </p:spPr>
        <p:txBody>
          <a:bodyPr/>
          <a:lstStyle/>
          <a:p>
            <a:r>
              <a:rPr lang="en-US" b="1" dirty="0"/>
              <a:t>Executive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FE29B-1A59-44D4-ABA7-CED0081B8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29" y="726143"/>
            <a:ext cx="8877969" cy="4094910"/>
          </a:xfrm>
        </p:spPr>
        <p:txBody>
          <a:bodyPr>
            <a:normAutofit fontScale="62500" lnSpcReduction="20000"/>
          </a:bodyPr>
          <a:lstStyle/>
          <a:p>
            <a:r>
              <a:rPr lang="en-US" sz="2850" b="1" dirty="0">
                <a:solidFill>
                  <a:srgbClr val="00B050"/>
                </a:solidFill>
              </a:rPr>
              <a:t>Prior Work</a:t>
            </a:r>
            <a:r>
              <a:rPr lang="en-US" sz="2850" dirty="0"/>
              <a:t>: Correlation Timing Attacks on GPUs ([Jiang/Fei/</a:t>
            </a:r>
            <a:r>
              <a:rPr lang="en-US" sz="2850" dirty="0" err="1"/>
              <a:t>Kaeli</a:t>
            </a:r>
            <a:r>
              <a:rPr lang="en-US" sz="2850" dirty="0"/>
              <a:t>, HPCA’16])</a:t>
            </a:r>
            <a:endParaRPr lang="en-US" sz="2850" baseline="30000" dirty="0"/>
          </a:p>
          <a:p>
            <a:pPr lvl="1"/>
            <a:r>
              <a:rPr lang="en-US" sz="2900" b="1" dirty="0">
                <a:solidFill>
                  <a:srgbClr val="FF0000"/>
                </a:solidFill>
              </a:rPr>
              <a:t>Key idea</a:t>
            </a:r>
            <a:r>
              <a:rPr lang="en-US" sz="2900" dirty="0"/>
              <a:t>: Last round </a:t>
            </a:r>
            <a:r>
              <a:rPr lang="en-US" sz="2900" b="1" i="1" dirty="0"/>
              <a:t>memory accesses</a:t>
            </a:r>
            <a:r>
              <a:rPr lang="en-US" sz="2900" dirty="0"/>
              <a:t> can be determined using </a:t>
            </a:r>
            <a:r>
              <a:rPr lang="en-US" sz="2900" b="1" i="1" dirty="0"/>
              <a:t>AES key</a:t>
            </a:r>
            <a:r>
              <a:rPr lang="en-US" sz="2900" dirty="0"/>
              <a:t>.</a:t>
            </a:r>
          </a:p>
          <a:p>
            <a:pPr lvl="1"/>
            <a:r>
              <a:rPr lang="en-US" sz="2900" dirty="0"/>
              <a:t>Memory accesses are coalesced together </a:t>
            </a:r>
            <a:r>
              <a:rPr lang="en-US" sz="2900" b="1" i="1" dirty="0"/>
              <a:t>deterministically</a:t>
            </a:r>
            <a:r>
              <a:rPr lang="en-US" sz="2900" dirty="0"/>
              <a:t> by GPUs and hence can be calculated </a:t>
            </a:r>
            <a:r>
              <a:rPr lang="en-US" sz="2900" b="1" i="1" dirty="0"/>
              <a:t>correctly </a:t>
            </a:r>
            <a:r>
              <a:rPr lang="en-US" sz="2900" i="1" dirty="0"/>
              <a:t>by an attacker</a:t>
            </a:r>
            <a:r>
              <a:rPr lang="en-US" sz="2900" dirty="0"/>
              <a:t>.</a:t>
            </a:r>
          </a:p>
          <a:p>
            <a:pPr lvl="1"/>
            <a:r>
              <a:rPr lang="en-US" sz="2900" dirty="0"/>
              <a:t>Number of </a:t>
            </a:r>
            <a:r>
              <a:rPr lang="en-US" sz="2900" b="1" dirty="0"/>
              <a:t>coalesced</a:t>
            </a:r>
            <a:r>
              <a:rPr lang="en-US" sz="2900" dirty="0"/>
              <a:t> memory accesses </a:t>
            </a:r>
            <a:r>
              <a:rPr lang="en-US" sz="2900" b="1" dirty="0"/>
              <a:t>correlates with</a:t>
            </a:r>
            <a:r>
              <a:rPr lang="en-US" sz="2900" dirty="0"/>
              <a:t> the execution time.</a:t>
            </a:r>
            <a:endParaRPr lang="en-US" sz="2900" b="1" dirty="0"/>
          </a:p>
          <a:p>
            <a:pPr lvl="1"/>
            <a:r>
              <a:rPr lang="en-US" sz="2900" dirty="0"/>
              <a:t>Attacker can </a:t>
            </a:r>
            <a:r>
              <a:rPr lang="en-US" sz="2900" b="1" i="1" dirty="0"/>
              <a:t>recover</a:t>
            </a:r>
            <a:r>
              <a:rPr lang="en-US" sz="2900" dirty="0"/>
              <a:t> AES key by correlating the execution time and the calculated coalesced accesses.</a:t>
            </a:r>
          </a:p>
          <a:p>
            <a:pPr lvl="1"/>
            <a:endParaRPr lang="en-US" sz="2475" dirty="0"/>
          </a:p>
          <a:p>
            <a:r>
              <a:rPr lang="en-US" sz="2850" b="1" dirty="0">
                <a:solidFill>
                  <a:srgbClr val="00B050"/>
                </a:solidFill>
              </a:rPr>
              <a:t>Our Contribution</a:t>
            </a:r>
            <a:r>
              <a:rPr lang="en-US" sz="2850" dirty="0"/>
              <a:t>: Randomizing the Coalescing Mechanism (</a:t>
            </a:r>
            <a:r>
              <a:rPr lang="en-US" sz="2850" b="1" dirty="0" err="1"/>
              <a:t>RCoal</a:t>
            </a:r>
            <a:r>
              <a:rPr lang="en-US" sz="2850" dirty="0"/>
              <a:t>)</a:t>
            </a:r>
            <a:endParaRPr lang="en-US" sz="2850" b="1" dirty="0"/>
          </a:p>
          <a:p>
            <a:pPr lvl="1"/>
            <a:r>
              <a:rPr lang="en-US" sz="2900" b="1" dirty="0">
                <a:solidFill>
                  <a:srgbClr val="FF0000"/>
                </a:solidFill>
              </a:rPr>
              <a:t>Goal</a:t>
            </a:r>
            <a:r>
              <a:rPr lang="en-US" sz="2900" dirty="0"/>
              <a:t>:  Make the calculation of coalesced accesses </a:t>
            </a:r>
            <a:r>
              <a:rPr lang="en-US" sz="2900" b="1" i="1" dirty="0"/>
              <a:t>harder</a:t>
            </a:r>
            <a:r>
              <a:rPr lang="en-US" sz="2900" dirty="0"/>
              <a:t> for the attacker.</a:t>
            </a:r>
          </a:p>
          <a:p>
            <a:pPr lvl="1"/>
            <a:r>
              <a:rPr lang="en-US" sz="2900" b="1" dirty="0">
                <a:solidFill>
                  <a:srgbClr val="FF0000"/>
                </a:solidFill>
              </a:rPr>
              <a:t>Our proposal</a:t>
            </a:r>
            <a:r>
              <a:rPr lang="en-US" sz="2900" dirty="0"/>
              <a:t>: Three novel coalescing mechanisms that </a:t>
            </a:r>
            <a:r>
              <a:rPr lang="en-US" sz="2900" b="1" i="1" dirty="0"/>
              <a:t>randomize</a:t>
            </a:r>
            <a:r>
              <a:rPr lang="en-US" sz="2900" dirty="0"/>
              <a:t> the size, number, and thread-elements of a sub-warp.</a:t>
            </a:r>
          </a:p>
          <a:p>
            <a:pPr lvl="1"/>
            <a:r>
              <a:rPr lang="en-US" sz="2900" b="1" dirty="0">
                <a:solidFill>
                  <a:srgbClr val="FF0000"/>
                </a:solidFill>
              </a:rPr>
              <a:t>Results</a:t>
            </a:r>
            <a:r>
              <a:rPr lang="en-US" sz="2900" dirty="0"/>
              <a:t>: </a:t>
            </a:r>
            <a:r>
              <a:rPr lang="en-US" sz="2900" dirty="0" err="1"/>
              <a:t>RCoal</a:t>
            </a:r>
            <a:r>
              <a:rPr lang="en-US" sz="2900" dirty="0"/>
              <a:t> improves security by </a:t>
            </a:r>
            <a:r>
              <a:rPr lang="en-US" sz="2900" b="1" dirty="0"/>
              <a:t>24- to 961- </a:t>
            </a:r>
            <a:r>
              <a:rPr lang="en-US" sz="2900" dirty="0"/>
              <a:t>times at a modest performance loss of </a:t>
            </a:r>
            <a:r>
              <a:rPr lang="en-US" sz="2900" b="1" dirty="0"/>
              <a:t>5 to 28%.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9DE7C-F6D1-4A56-809C-2DB1DACB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36A-A961-4FA9-B8B8-F964629D4DC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74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2474A-82AA-4F39-AFD6-14EDDCB52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26" y="-112560"/>
            <a:ext cx="8931348" cy="994172"/>
          </a:xfrm>
        </p:spPr>
        <p:txBody>
          <a:bodyPr>
            <a:normAutofit/>
          </a:bodyPr>
          <a:lstStyle/>
          <a:p>
            <a:r>
              <a:rPr lang="en-US" sz="3600" b="1" dirty="0"/>
              <a:t>FSS against FSS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82EDC-18BA-45E3-B007-315842CD5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Attacker can figure out the number of </a:t>
            </a:r>
            <a:r>
              <a:rPr lang="en-US" sz="2800" dirty="0" err="1"/>
              <a:t>subwarps</a:t>
            </a:r>
            <a:endParaRPr lang="en-US" sz="2800" dirty="0"/>
          </a:p>
          <a:p>
            <a:r>
              <a:rPr lang="en-US" sz="2800" dirty="0"/>
              <a:t>Attacker can calculate per </a:t>
            </a:r>
            <a:r>
              <a:rPr lang="en-US" sz="2800" dirty="0" err="1"/>
              <a:t>subwarp</a:t>
            </a:r>
            <a:r>
              <a:rPr lang="en-US" sz="2800" dirty="0"/>
              <a:t> accesses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C0E5B-6998-4625-A39A-7B185503A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36A-A961-4FA9-B8B8-F964629D4DC8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FAA694-8672-42A4-A19E-50135A815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66" y="1932427"/>
            <a:ext cx="4932608" cy="275157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8A20BEF-80C3-424B-9909-2436569C873D}"/>
              </a:ext>
            </a:extLst>
          </p:cNvPr>
          <p:cNvSpPr/>
          <p:nvPr/>
        </p:nvSpPr>
        <p:spPr>
          <a:xfrm>
            <a:off x="4683301" y="2157278"/>
            <a:ext cx="480056" cy="4474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EF22E4-871C-4C51-A6E8-68916D45B78E}"/>
              </a:ext>
            </a:extLst>
          </p:cNvPr>
          <p:cNvSpPr txBox="1"/>
          <p:nvPr/>
        </p:nvSpPr>
        <p:spPr>
          <a:xfrm>
            <a:off x="5154315" y="2116970"/>
            <a:ext cx="185820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</a:rPr>
              <a:t>Correct guess</a:t>
            </a:r>
            <a:endParaRPr lang="en-US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81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BC790-D2A2-4018-A206-FD50983E5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Attack possible when the attacker can figure out number of </a:t>
            </a:r>
            <a:r>
              <a:rPr lang="en-US" sz="2400" dirty="0" err="1">
                <a:solidFill>
                  <a:srgbClr val="FF0000"/>
                </a:solidFill>
              </a:rPr>
              <a:t>subwarps</a:t>
            </a:r>
            <a:r>
              <a:rPr lang="en-US" sz="2400" dirty="0">
                <a:solidFill>
                  <a:srgbClr val="FF0000"/>
                </a:solidFill>
              </a:rPr>
              <a:t>!</a:t>
            </a:r>
          </a:p>
          <a:p>
            <a:pPr lvl="1"/>
            <a:r>
              <a:rPr lang="en-US" sz="2000" dirty="0"/>
              <a:t>Coalescing still deterministic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99E1E3-2576-40E2-BC83-7B6E28692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25" y="-29655"/>
            <a:ext cx="8931349" cy="857250"/>
          </a:xfrm>
        </p:spPr>
        <p:txBody>
          <a:bodyPr>
            <a:normAutofit/>
          </a:bodyPr>
          <a:lstStyle/>
          <a:p>
            <a:r>
              <a:rPr lang="en-US" sz="3600" b="1" dirty="0"/>
              <a:t>FSS against FSS attack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3E869C-02F6-43D6-AF27-AEAE39A59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36A-A961-4FA9-B8B8-F964629D4DC8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A204230-75E3-4B71-AEDD-9AB492FB9967}"/>
              </a:ext>
            </a:extLst>
          </p:cNvPr>
          <p:cNvSpPr/>
          <p:nvPr/>
        </p:nvSpPr>
        <p:spPr>
          <a:xfrm>
            <a:off x="215306" y="260199"/>
            <a:ext cx="8783782" cy="46231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892" indent="-342892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892" indent="-342892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Targets the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deterministic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nature of the coalescing mechanism</a:t>
            </a:r>
          </a:p>
          <a:p>
            <a:pPr marL="685783" lvl="1" indent="-342892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Fixed number of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</a:rPr>
              <a:t>subwarps</a:t>
            </a:r>
            <a:endParaRPr lang="en-US" sz="2100" dirty="0">
              <a:solidFill>
                <a:schemeClr val="accent1">
                  <a:lumMod val="50000"/>
                </a:schemeClr>
              </a:solidFill>
            </a:endParaRPr>
          </a:p>
          <a:p>
            <a:pPr marL="685783" lvl="1" indent="-342892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Fixed sizes of </a:t>
            </a:r>
            <a:r>
              <a:rPr lang="en-US" sz="2100" dirty="0" err="1">
                <a:solidFill>
                  <a:schemeClr val="bg1"/>
                </a:solidFill>
              </a:rPr>
              <a:t>subwarp</a:t>
            </a:r>
            <a:endParaRPr lang="en-US" sz="2100" dirty="0">
              <a:solidFill>
                <a:schemeClr val="bg1"/>
              </a:solidFill>
            </a:endParaRPr>
          </a:p>
          <a:p>
            <a:pPr marL="685783" lvl="1" indent="-342892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Deterministic mapping of the thread elements to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</a:rPr>
              <a:t>subwarps</a:t>
            </a:r>
            <a:endParaRPr lang="en-US" sz="2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B5275E-1C9C-4114-9A44-201E2CFBF3DF}"/>
              </a:ext>
            </a:extLst>
          </p:cNvPr>
          <p:cNvSpPr txBox="1"/>
          <p:nvPr/>
        </p:nvSpPr>
        <p:spPr>
          <a:xfrm>
            <a:off x="215306" y="866314"/>
            <a:ext cx="87615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RCoal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to mitigate the correlation timing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attacks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88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17B3A-DDE9-4746-A633-773010E9B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AFA12-5184-4F0A-8998-12A369E1B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Background</a:t>
            </a:r>
          </a:p>
          <a:p>
            <a:r>
              <a:rPr lang="en-US" dirty="0" err="1"/>
              <a:t>RCoal</a:t>
            </a:r>
            <a:r>
              <a:rPr lang="en-US" dirty="0"/>
              <a:t> Security Schemes</a:t>
            </a:r>
          </a:p>
          <a:p>
            <a:pPr lvl="1"/>
            <a:r>
              <a:rPr lang="en-US" dirty="0"/>
              <a:t>Naïve Solution</a:t>
            </a:r>
          </a:p>
          <a:p>
            <a:pPr lvl="1"/>
            <a:r>
              <a:rPr lang="en-US" dirty="0"/>
              <a:t>Fixed Sized </a:t>
            </a:r>
            <a:r>
              <a:rPr lang="en-US" dirty="0" err="1"/>
              <a:t>Subwarp</a:t>
            </a:r>
            <a:r>
              <a:rPr lang="en-US" dirty="0"/>
              <a:t> (FSS)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Random Sized </a:t>
            </a:r>
            <a:r>
              <a:rPr lang="en-US" dirty="0" err="1">
                <a:solidFill>
                  <a:srgbClr val="FF0000"/>
                </a:solidFill>
              </a:rPr>
              <a:t>Subwarp</a:t>
            </a:r>
            <a:r>
              <a:rPr lang="en-US" dirty="0">
                <a:solidFill>
                  <a:srgbClr val="FF0000"/>
                </a:solidFill>
              </a:rPr>
              <a:t> (RSS)</a:t>
            </a:r>
          </a:p>
          <a:p>
            <a:pPr lvl="1"/>
            <a:r>
              <a:rPr lang="en-US" dirty="0"/>
              <a:t>Random Threaded </a:t>
            </a:r>
            <a:r>
              <a:rPr lang="en-US" dirty="0" err="1"/>
              <a:t>Subwarp</a:t>
            </a:r>
            <a:r>
              <a:rPr lang="en-US" dirty="0"/>
              <a:t> (RTS)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Evaluation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788B5-79E3-4676-9538-EC6E5E359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36A-A961-4FA9-B8B8-F964629D4DC8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6DB392-5E9A-4790-BC81-5965040F760A}"/>
              </a:ext>
            </a:extLst>
          </p:cNvPr>
          <p:cNvSpPr txBox="1"/>
          <p:nvPr/>
        </p:nvSpPr>
        <p:spPr>
          <a:xfrm>
            <a:off x="4143174" y="2800809"/>
            <a:ext cx="483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targets weakness # 2: fixed size of a </a:t>
            </a:r>
            <a:r>
              <a:rPr lang="en-US" dirty="0" err="1">
                <a:solidFill>
                  <a:srgbClr val="FF0000"/>
                </a:solidFill>
              </a:rPr>
              <a:t>subwarp</a:t>
            </a:r>
            <a:endParaRPr lang="en-US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D996849A-B8C7-406D-8591-F87E8D92B088}"/>
              </a:ext>
            </a:extLst>
          </p:cNvPr>
          <p:cNvSpPr/>
          <p:nvPr/>
        </p:nvSpPr>
        <p:spPr>
          <a:xfrm rot="5400000">
            <a:off x="3841768" y="2757891"/>
            <a:ext cx="180330" cy="43177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04981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A8209-18EE-4B5D-A0BB-6F849A0C0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25" y="53235"/>
            <a:ext cx="8931349" cy="857250"/>
          </a:xfrm>
        </p:spPr>
        <p:txBody>
          <a:bodyPr>
            <a:normAutofit/>
          </a:bodyPr>
          <a:lstStyle/>
          <a:p>
            <a:r>
              <a:rPr lang="en-US" sz="3600" dirty="0" err="1"/>
              <a:t>RCoal</a:t>
            </a:r>
            <a:r>
              <a:rPr lang="en-US" sz="3600" dirty="0"/>
              <a:t>: Random Sized </a:t>
            </a:r>
            <a:r>
              <a:rPr lang="en-US" sz="3600" dirty="0" err="1"/>
              <a:t>Subwarp</a:t>
            </a:r>
            <a:r>
              <a:rPr lang="en-US" sz="3600" dirty="0"/>
              <a:t> (RSS)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BFD6D-1F8D-4ACB-A682-D98C90114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Size distribution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B50A525-5D57-4C9F-BE83-568B7ED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36A-A961-4FA9-B8B8-F964629D4DC8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0DCE12-951C-442A-9AAA-5B8C30228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23" y="1567071"/>
            <a:ext cx="2148468" cy="15437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1548CE-3EF5-4087-8784-F0998035B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114" y="1513730"/>
            <a:ext cx="2082182" cy="15456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399D67-B72C-42AD-802A-22DCECC3B6BB}"/>
              </a:ext>
            </a:extLst>
          </p:cNvPr>
          <p:cNvSpPr txBox="1"/>
          <p:nvPr/>
        </p:nvSpPr>
        <p:spPr>
          <a:xfrm>
            <a:off x="1110724" y="3018188"/>
            <a:ext cx="246894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Normal Distribution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C87E0C-7645-4DC2-BC32-B0EE583C5FA5}"/>
              </a:ext>
            </a:extLst>
          </p:cNvPr>
          <p:cNvSpPr txBox="1"/>
          <p:nvPr/>
        </p:nvSpPr>
        <p:spPr>
          <a:xfrm>
            <a:off x="5795125" y="2995272"/>
            <a:ext cx="25587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Skewed Distribution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96F153-1E5A-4A36-815E-1FD7D8B4D83D}"/>
              </a:ext>
            </a:extLst>
          </p:cNvPr>
          <p:cNvCxnSpPr/>
          <p:nvPr/>
        </p:nvCxnSpPr>
        <p:spPr>
          <a:xfrm>
            <a:off x="4572000" y="1482523"/>
            <a:ext cx="0" cy="32014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D8D916-FC86-43BA-9C59-8F36FECDBFB2}"/>
              </a:ext>
            </a:extLst>
          </p:cNvPr>
          <p:cNvSpPr txBox="1"/>
          <p:nvPr/>
        </p:nvSpPr>
        <p:spPr>
          <a:xfrm>
            <a:off x="155484" y="3439131"/>
            <a:ext cx="423705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68" indent="-257168">
              <a:buFont typeface="Arial" panose="020B0604020202020204" pitchFamily="34" charset="0"/>
              <a:buChar char="•"/>
            </a:pPr>
            <a:r>
              <a:rPr lang="en-US" sz="1650" dirty="0"/>
              <a:t>Mean of the distribution is same as FSS</a:t>
            </a: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en-US" sz="1650" dirty="0"/>
              <a:t>Security and performance similar to FSS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20FA549-3DBC-46A4-816A-EE6742141730}"/>
              </a:ext>
            </a:extLst>
          </p:cNvPr>
          <p:cNvSpPr/>
          <p:nvPr/>
        </p:nvSpPr>
        <p:spPr>
          <a:xfrm>
            <a:off x="181801" y="771238"/>
            <a:ext cx="8783782" cy="62160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We select RSS with Skewed Distribution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3A8BF2-9CC1-4383-B618-6BE8D76C50EC}"/>
              </a:ext>
            </a:extLst>
          </p:cNvPr>
          <p:cNvSpPr txBox="1"/>
          <p:nvPr/>
        </p:nvSpPr>
        <p:spPr>
          <a:xfrm>
            <a:off x="4557781" y="3410603"/>
            <a:ext cx="46099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68" indent="-257168">
              <a:buFont typeface="Arial" panose="020B0604020202020204" pitchFamily="34" charset="0"/>
              <a:buChar char="•"/>
            </a:pPr>
            <a:r>
              <a:rPr lang="en-US" sz="1650" dirty="0"/>
              <a:t>Mean of the distribution is different than FSS</a:t>
            </a: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en-US" sz="1650" dirty="0"/>
              <a:t>Large </a:t>
            </a:r>
            <a:r>
              <a:rPr lang="en-US" sz="1650" dirty="0" err="1"/>
              <a:t>subwarp</a:t>
            </a:r>
            <a:r>
              <a:rPr lang="en-US" sz="1650" dirty="0"/>
              <a:t> offers better coalescing</a:t>
            </a: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en-US" sz="1650" dirty="0"/>
              <a:t>Improved security compared to FSS</a:t>
            </a: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en-US" sz="1650" dirty="0"/>
              <a:t>Improved performance compared to FSS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C325DB-8C4E-489B-B6BC-28A88DF60A52}"/>
              </a:ext>
            </a:extLst>
          </p:cNvPr>
          <p:cNvSpPr txBox="1"/>
          <p:nvPr/>
        </p:nvSpPr>
        <p:spPr>
          <a:xfrm>
            <a:off x="347505" y="2571751"/>
            <a:ext cx="7713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068384-98FE-40AE-A9A4-9CF673A872E5}"/>
              </a:ext>
            </a:extLst>
          </p:cNvPr>
          <p:cNvSpPr txBox="1"/>
          <p:nvPr/>
        </p:nvSpPr>
        <p:spPr>
          <a:xfrm>
            <a:off x="5075544" y="2738664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8625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A18520-6CA5-44CE-855D-E071EFAFEE3E}"/>
              </a:ext>
            </a:extLst>
          </p:cNvPr>
          <p:cNvSpPr txBox="1"/>
          <p:nvPr/>
        </p:nvSpPr>
        <p:spPr>
          <a:xfrm>
            <a:off x="215306" y="866314"/>
            <a:ext cx="87615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RCoal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to mitigate the correlation timing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attacks</a:t>
            </a:r>
          </a:p>
          <a:p>
            <a:endParaRPr lang="en-US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3548D1E-7DD6-4E30-BE74-76CFCF931C20}"/>
              </a:ext>
            </a:extLst>
          </p:cNvPr>
          <p:cNvSpPr/>
          <p:nvPr/>
        </p:nvSpPr>
        <p:spPr>
          <a:xfrm>
            <a:off x="106326" y="216749"/>
            <a:ext cx="8931348" cy="46231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892" indent="-342892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892" indent="-342892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Targets the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</a:rPr>
              <a:t>deterministic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nature of the coalescing mechanism</a:t>
            </a:r>
          </a:p>
          <a:p>
            <a:pPr marL="685783" lvl="1" indent="-342892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Fixed number of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</a:rPr>
              <a:t>subwarps</a:t>
            </a:r>
            <a:endParaRPr lang="en-US" sz="2100" dirty="0">
              <a:solidFill>
                <a:schemeClr val="accent1">
                  <a:lumMod val="50000"/>
                </a:schemeClr>
              </a:solidFill>
            </a:endParaRPr>
          </a:p>
          <a:p>
            <a:pPr marL="685783" lvl="1" indent="-342892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Fixed sizes of </a:t>
            </a:r>
            <a:r>
              <a:rPr lang="en-US" sz="2100" dirty="0" err="1">
                <a:solidFill>
                  <a:schemeClr val="accent1">
                    <a:lumMod val="50000"/>
                  </a:schemeClr>
                </a:solidFill>
              </a:rPr>
              <a:t>subwarp</a:t>
            </a:r>
            <a:endParaRPr lang="en-US" sz="2100" dirty="0">
              <a:solidFill>
                <a:schemeClr val="accent1">
                  <a:lumMod val="50000"/>
                </a:schemeClr>
              </a:solidFill>
            </a:endParaRPr>
          </a:p>
          <a:p>
            <a:pPr marL="685783" lvl="1" indent="-342892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bg1"/>
                </a:solidFill>
              </a:rPr>
              <a:t>Deterministic mapping of the thread elements to </a:t>
            </a:r>
            <a:r>
              <a:rPr lang="en-US" sz="2100" dirty="0" err="1">
                <a:solidFill>
                  <a:schemeClr val="bg1"/>
                </a:solidFill>
              </a:rPr>
              <a:t>subwarps</a:t>
            </a: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FE11D9-BC5D-40AA-8F70-93C94A0262AA}"/>
              </a:ext>
            </a:extLst>
          </p:cNvPr>
          <p:cNvSpPr txBox="1"/>
          <p:nvPr/>
        </p:nvSpPr>
        <p:spPr>
          <a:xfrm>
            <a:off x="367706" y="1018714"/>
            <a:ext cx="87615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RCoal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to mitigate the correlation timing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attacks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52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2" grpId="0" animBg="1"/>
      <p:bldP spid="15" grpId="0"/>
      <p:bldP spid="16" grpId="0"/>
      <p:bldP spid="21" grpId="0"/>
      <p:bldP spid="20" grpId="0" animBg="1"/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17B3A-DDE9-4746-A633-773010E9B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AFA12-5184-4F0A-8998-12A369E1B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Background</a:t>
            </a:r>
          </a:p>
          <a:p>
            <a:r>
              <a:rPr lang="en-US" dirty="0" err="1"/>
              <a:t>RCoal</a:t>
            </a:r>
            <a:r>
              <a:rPr lang="en-US" dirty="0"/>
              <a:t> Security Schemes</a:t>
            </a:r>
          </a:p>
          <a:p>
            <a:pPr lvl="1"/>
            <a:r>
              <a:rPr lang="en-US" dirty="0"/>
              <a:t>Naïve Solution</a:t>
            </a:r>
          </a:p>
          <a:p>
            <a:pPr lvl="1"/>
            <a:r>
              <a:rPr lang="en-US" dirty="0"/>
              <a:t>Fixed Sized </a:t>
            </a:r>
            <a:r>
              <a:rPr lang="en-US" dirty="0" err="1"/>
              <a:t>Subwarp</a:t>
            </a:r>
            <a:r>
              <a:rPr lang="en-US" dirty="0"/>
              <a:t> (FSS)</a:t>
            </a:r>
          </a:p>
          <a:p>
            <a:pPr lvl="1"/>
            <a:r>
              <a:rPr lang="en-US" dirty="0"/>
              <a:t>Random Sized </a:t>
            </a:r>
            <a:r>
              <a:rPr lang="en-US" dirty="0" err="1"/>
              <a:t>Subwarp</a:t>
            </a:r>
            <a:r>
              <a:rPr lang="en-US" dirty="0"/>
              <a:t> (RSS)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Random Threaded </a:t>
            </a:r>
            <a:r>
              <a:rPr lang="en-US" dirty="0" err="1">
                <a:solidFill>
                  <a:srgbClr val="FF0000"/>
                </a:solidFill>
              </a:rPr>
              <a:t>Subwarp</a:t>
            </a:r>
            <a:r>
              <a:rPr lang="en-US" dirty="0">
                <a:solidFill>
                  <a:srgbClr val="FF0000"/>
                </a:solidFill>
              </a:rPr>
              <a:t> (RTS)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Evaluation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A4194-4B20-40B6-9843-38A0DAAC5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36A-A961-4FA9-B8B8-F964629D4DC8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B212B2-2A27-4D6D-A08C-592BDD4C0563}"/>
              </a:ext>
            </a:extLst>
          </p:cNvPr>
          <p:cNvSpPr txBox="1"/>
          <p:nvPr/>
        </p:nvSpPr>
        <p:spPr>
          <a:xfrm>
            <a:off x="4331003" y="2908616"/>
            <a:ext cx="4737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targets weakness # 3: deterministic mapping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of thread elements to </a:t>
            </a:r>
            <a:r>
              <a:rPr lang="en-US" dirty="0" err="1">
                <a:solidFill>
                  <a:srgbClr val="FF0000"/>
                </a:solidFill>
              </a:rPr>
              <a:t>subwarps</a:t>
            </a:r>
            <a:endParaRPr lang="en-US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8A3E1C84-6B16-43B8-A785-D0FA3351E330}"/>
              </a:ext>
            </a:extLst>
          </p:cNvPr>
          <p:cNvSpPr/>
          <p:nvPr/>
        </p:nvSpPr>
        <p:spPr>
          <a:xfrm rot="5400000">
            <a:off x="4313679" y="3019176"/>
            <a:ext cx="180330" cy="43177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62620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46398-7263-45BF-8DEF-F98EA72C7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Random-Threaded </a:t>
            </a:r>
            <a:r>
              <a:rPr lang="en-US" sz="3600" dirty="0" err="1"/>
              <a:t>Subwarp</a:t>
            </a:r>
            <a:r>
              <a:rPr lang="en-US" sz="3600" dirty="0"/>
              <a:t> (RTS)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F2AC90-72DA-489E-9643-30B11AFEE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36A-A961-4FA9-B8B8-F964629D4DC8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E51267-81A7-413B-BA20-626282C39FED}"/>
              </a:ext>
            </a:extLst>
          </p:cNvPr>
          <p:cNvSpPr txBox="1"/>
          <p:nvPr/>
        </p:nvSpPr>
        <p:spPr>
          <a:xfrm>
            <a:off x="934751" y="652287"/>
            <a:ext cx="293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0642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FSS: number of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subwarps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= 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DB2F14-5DA3-4960-AE14-DA8DE75771DF}"/>
              </a:ext>
            </a:extLst>
          </p:cNvPr>
          <p:cNvSpPr/>
          <p:nvPr/>
        </p:nvSpPr>
        <p:spPr>
          <a:xfrm>
            <a:off x="251494" y="1006142"/>
            <a:ext cx="4243292" cy="118309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endParaRPr lang="en-US" sz="51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82CC00-C984-4391-B163-A8F98CAC3E47}"/>
              </a:ext>
            </a:extLst>
          </p:cNvPr>
          <p:cNvSpPr/>
          <p:nvPr/>
        </p:nvSpPr>
        <p:spPr>
          <a:xfrm>
            <a:off x="362620" y="1810132"/>
            <a:ext cx="929540" cy="283898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0x00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D02529-B3CD-49CA-90E5-8E64764D05EE}"/>
              </a:ext>
            </a:extLst>
          </p:cNvPr>
          <p:cNvSpPr/>
          <p:nvPr/>
        </p:nvSpPr>
        <p:spPr>
          <a:xfrm>
            <a:off x="366831" y="1106914"/>
            <a:ext cx="929540" cy="35319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sid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F349D1-9A54-4FE3-90F3-3B47E8B1CAA4}"/>
              </a:ext>
            </a:extLst>
          </p:cNvPr>
          <p:cNvSpPr/>
          <p:nvPr/>
        </p:nvSpPr>
        <p:spPr>
          <a:xfrm>
            <a:off x="1385346" y="1812246"/>
            <a:ext cx="934624" cy="283898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0x01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5A417E-0B8B-4272-83B4-130574AEB9E9}"/>
              </a:ext>
            </a:extLst>
          </p:cNvPr>
          <p:cNvSpPr/>
          <p:nvPr/>
        </p:nvSpPr>
        <p:spPr>
          <a:xfrm>
            <a:off x="1385414" y="1106479"/>
            <a:ext cx="932866" cy="35319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sid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9913B2-B900-4F8B-A876-028ECA4C3B44}"/>
              </a:ext>
            </a:extLst>
          </p:cNvPr>
          <p:cNvSpPr/>
          <p:nvPr/>
        </p:nvSpPr>
        <p:spPr>
          <a:xfrm>
            <a:off x="2420641" y="1812764"/>
            <a:ext cx="929593" cy="283647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0x06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AA3606-B850-40B0-B8E3-0EFC20B3898A}"/>
              </a:ext>
            </a:extLst>
          </p:cNvPr>
          <p:cNvSpPr/>
          <p:nvPr/>
        </p:nvSpPr>
        <p:spPr>
          <a:xfrm>
            <a:off x="2420641" y="1106479"/>
            <a:ext cx="929540" cy="353199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sid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5C8758-8C09-4E0E-8266-9B9AFA745DA6}"/>
              </a:ext>
            </a:extLst>
          </p:cNvPr>
          <p:cNvSpPr/>
          <p:nvPr/>
        </p:nvSpPr>
        <p:spPr>
          <a:xfrm>
            <a:off x="3448522" y="1812850"/>
            <a:ext cx="931202" cy="283898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0x07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E7E1412-F71A-4021-8500-0499046676C3}"/>
              </a:ext>
            </a:extLst>
          </p:cNvPr>
          <p:cNvSpPr/>
          <p:nvPr/>
        </p:nvSpPr>
        <p:spPr>
          <a:xfrm>
            <a:off x="3448240" y="1109296"/>
            <a:ext cx="929540" cy="348795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sid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2666A8A-5F4E-4A06-A5BF-A0863EE31DB4}"/>
              </a:ext>
            </a:extLst>
          </p:cNvPr>
          <p:cNvSpPr/>
          <p:nvPr/>
        </p:nvSpPr>
        <p:spPr>
          <a:xfrm>
            <a:off x="366831" y="1458091"/>
            <a:ext cx="929540" cy="35562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tid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9D21B2-4F85-4595-AE83-F4DF8C171B6C}"/>
              </a:ext>
            </a:extLst>
          </p:cNvPr>
          <p:cNvSpPr/>
          <p:nvPr/>
        </p:nvSpPr>
        <p:spPr>
          <a:xfrm>
            <a:off x="1385414" y="1460339"/>
            <a:ext cx="932866" cy="35319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tid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8AAA7B-7638-4819-877B-2A257B23861E}"/>
              </a:ext>
            </a:extLst>
          </p:cNvPr>
          <p:cNvSpPr/>
          <p:nvPr/>
        </p:nvSpPr>
        <p:spPr>
          <a:xfrm>
            <a:off x="2420641" y="1460339"/>
            <a:ext cx="929540" cy="35319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tid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7606BFD-50A3-46CA-91BE-28049CE79457}"/>
              </a:ext>
            </a:extLst>
          </p:cNvPr>
          <p:cNvSpPr/>
          <p:nvPr/>
        </p:nvSpPr>
        <p:spPr>
          <a:xfrm>
            <a:off x="3448240" y="1458827"/>
            <a:ext cx="929540" cy="354712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tid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F95E80-6EBA-497F-BEC9-6A4A7918DAF2}"/>
              </a:ext>
            </a:extLst>
          </p:cNvPr>
          <p:cNvSpPr txBox="1"/>
          <p:nvPr/>
        </p:nvSpPr>
        <p:spPr>
          <a:xfrm>
            <a:off x="5447280" y="653053"/>
            <a:ext cx="3398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0642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FSS+RTS: number of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subwarps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= 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4995CF-291F-4F73-A841-51154B478E87}"/>
              </a:ext>
            </a:extLst>
          </p:cNvPr>
          <p:cNvSpPr/>
          <p:nvPr/>
        </p:nvSpPr>
        <p:spPr>
          <a:xfrm>
            <a:off x="4764024" y="1006908"/>
            <a:ext cx="4243292" cy="118309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endParaRPr lang="en-US" sz="51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F540EA6-58D1-4B63-AA0F-FD3427605F5A}"/>
              </a:ext>
            </a:extLst>
          </p:cNvPr>
          <p:cNvSpPr/>
          <p:nvPr/>
        </p:nvSpPr>
        <p:spPr>
          <a:xfrm>
            <a:off x="4878832" y="1810897"/>
            <a:ext cx="929540" cy="283898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0x00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DD61DB4-1A33-42D3-932C-4180CF718B43}"/>
              </a:ext>
            </a:extLst>
          </p:cNvPr>
          <p:cNvSpPr/>
          <p:nvPr/>
        </p:nvSpPr>
        <p:spPr>
          <a:xfrm>
            <a:off x="4879360" y="1107680"/>
            <a:ext cx="929540" cy="35319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sid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8D67F8A-103A-4E0E-ABEB-48AAB3B33A4B}"/>
              </a:ext>
            </a:extLst>
          </p:cNvPr>
          <p:cNvSpPr/>
          <p:nvPr/>
        </p:nvSpPr>
        <p:spPr>
          <a:xfrm>
            <a:off x="5897875" y="1813012"/>
            <a:ext cx="931202" cy="283898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0x01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08488DB-C65E-4CBC-B636-568621F833C0}"/>
              </a:ext>
            </a:extLst>
          </p:cNvPr>
          <p:cNvSpPr/>
          <p:nvPr/>
        </p:nvSpPr>
        <p:spPr>
          <a:xfrm>
            <a:off x="5897943" y="1107245"/>
            <a:ext cx="932866" cy="353199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sid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3CA31A8-0E40-4B46-8379-4F83743A87B2}"/>
              </a:ext>
            </a:extLst>
          </p:cNvPr>
          <p:cNvSpPr/>
          <p:nvPr/>
        </p:nvSpPr>
        <p:spPr>
          <a:xfrm>
            <a:off x="6933942" y="1813531"/>
            <a:ext cx="928769" cy="283647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0x06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F85364F-280E-496C-8CBA-C9714D4332DC}"/>
              </a:ext>
            </a:extLst>
          </p:cNvPr>
          <p:cNvSpPr/>
          <p:nvPr/>
        </p:nvSpPr>
        <p:spPr>
          <a:xfrm>
            <a:off x="6933169" y="1107245"/>
            <a:ext cx="929540" cy="35319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sid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0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8DE09D8-2861-4543-8EA7-9926996D497F}"/>
              </a:ext>
            </a:extLst>
          </p:cNvPr>
          <p:cNvSpPr/>
          <p:nvPr/>
        </p:nvSpPr>
        <p:spPr>
          <a:xfrm>
            <a:off x="7961052" y="1813615"/>
            <a:ext cx="931202" cy="283898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0x07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C128B9B-8D86-4AD8-A32E-96DB5BD1CA0E}"/>
              </a:ext>
            </a:extLst>
          </p:cNvPr>
          <p:cNvSpPr/>
          <p:nvPr/>
        </p:nvSpPr>
        <p:spPr>
          <a:xfrm>
            <a:off x="7960768" y="1110062"/>
            <a:ext cx="929540" cy="348795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sid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1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B615167-DA62-400A-B656-BBC724BF1A6E}"/>
              </a:ext>
            </a:extLst>
          </p:cNvPr>
          <p:cNvSpPr/>
          <p:nvPr/>
        </p:nvSpPr>
        <p:spPr>
          <a:xfrm>
            <a:off x="4879360" y="1458857"/>
            <a:ext cx="929540" cy="35562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tid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0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52A377A-7DD6-43EE-B145-41C1A9521E70}"/>
              </a:ext>
            </a:extLst>
          </p:cNvPr>
          <p:cNvSpPr/>
          <p:nvPr/>
        </p:nvSpPr>
        <p:spPr>
          <a:xfrm>
            <a:off x="5897943" y="1461104"/>
            <a:ext cx="932866" cy="35319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tid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1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4729925-8AE3-475E-92FA-92F7D476ACB2}"/>
              </a:ext>
            </a:extLst>
          </p:cNvPr>
          <p:cNvSpPr/>
          <p:nvPr/>
        </p:nvSpPr>
        <p:spPr>
          <a:xfrm>
            <a:off x="6933169" y="1461104"/>
            <a:ext cx="929540" cy="35319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tid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2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2B72850-F626-4C91-93EE-E134D941F5EB}"/>
              </a:ext>
            </a:extLst>
          </p:cNvPr>
          <p:cNvSpPr/>
          <p:nvPr/>
        </p:nvSpPr>
        <p:spPr>
          <a:xfrm>
            <a:off x="7960768" y="1459593"/>
            <a:ext cx="929540" cy="354712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tid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3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E45D14C-4BA0-48B0-9103-51C5FF614F5F}"/>
              </a:ext>
            </a:extLst>
          </p:cNvPr>
          <p:cNvSpPr/>
          <p:nvPr/>
        </p:nvSpPr>
        <p:spPr>
          <a:xfrm>
            <a:off x="1213506" y="2503508"/>
            <a:ext cx="2304270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Coalescing Unit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38B1435-89BD-4E0D-994C-179F92C1E15D}"/>
              </a:ext>
            </a:extLst>
          </p:cNvPr>
          <p:cNvSpPr/>
          <p:nvPr/>
        </p:nvSpPr>
        <p:spPr>
          <a:xfrm>
            <a:off x="809274" y="3230060"/>
            <a:ext cx="775418" cy="38404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0x00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C60F6D7-941E-425E-9090-6EA279A49CE6}"/>
              </a:ext>
            </a:extLst>
          </p:cNvPr>
          <p:cNvSpPr/>
          <p:nvPr/>
        </p:nvSpPr>
        <p:spPr>
          <a:xfrm>
            <a:off x="1583592" y="3230060"/>
            <a:ext cx="763832" cy="38404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0x01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D2C12BF-D236-467F-9C2F-5A36FD5B6F5B}"/>
              </a:ext>
            </a:extLst>
          </p:cNvPr>
          <p:cNvSpPr/>
          <p:nvPr/>
        </p:nvSpPr>
        <p:spPr>
          <a:xfrm>
            <a:off x="2349169" y="3230060"/>
            <a:ext cx="768091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0x02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B08EB1E-47D3-4B42-85D4-F925F9050FB3}"/>
              </a:ext>
            </a:extLst>
          </p:cNvPr>
          <p:cNvSpPr/>
          <p:nvPr/>
        </p:nvSpPr>
        <p:spPr>
          <a:xfrm>
            <a:off x="3113271" y="3230060"/>
            <a:ext cx="768091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0x03</a:t>
            </a:r>
          </a:p>
        </p:txBody>
      </p:sp>
      <p:sp>
        <p:nvSpPr>
          <p:cNvPr id="60" name="Arrow: Down 59">
            <a:extLst>
              <a:ext uri="{FF2B5EF4-FFF2-40B4-BE49-F238E27FC236}">
                <a16:creationId xmlns:a16="http://schemas.microsoft.com/office/drawing/2014/main" id="{5118390E-1FC5-430B-95C1-2B5C52D3BCEF}"/>
              </a:ext>
            </a:extLst>
          </p:cNvPr>
          <p:cNvSpPr/>
          <p:nvPr/>
        </p:nvSpPr>
        <p:spPr>
          <a:xfrm>
            <a:off x="2125484" y="2197861"/>
            <a:ext cx="473436" cy="29324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endParaRPr lang="en-US" sz="57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9" name="Arrow: Down 68">
            <a:extLst>
              <a:ext uri="{FF2B5EF4-FFF2-40B4-BE49-F238E27FC236}">
                <a16:creationId xmlns:a16="http://schemas.microsoft.com/office/drawing/2014/main" id="{673F5387-750E-4160-8CB1-887B71FDF738}"/>
              </a:ext>
            </a:extLst>
          </p:cNvPr>
          <p:cNvSpPr/>
          <p:nvPr/>
        </p:nvSpPr>
        <p:spPr>
          <a:xfrm>
            <a:off x="2104999" y="2889462"/>
            <a:ext cx="473436" cy="28269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endParaRPr lang="en-US" sz="57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66DBD6F-D9E8-449D-825C-C477B74944FA}"/>
              </a:ext>
            </a:extLst>
          </p:cNvPr>
          <p:cNvSpPr/>
          <p:nvPr/>
        </p:nvSpPr>
        <p:spPr>
          <a:xfrm>
            <a:off x="817248" y="3820658"/>
            <a:ext cx="774502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0x04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F867A26-26E4-460A-B474-477FFA7D8FDF}"/>
              </a:ext>
            </a:extLst>
          </p:cNvPr>
          <p:cNvSpPr/>
          <p:nvPr/>
        </p:nvSpPr>
        <p:spPr>
          <a:xfrm>
            <a:off x="1591295" y="3820658"/>
            <a:ext cx="756958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0x05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C91D1EA-18AA-44FC-90C2-5193D185E6F9}"/>
              </a:ext>
            </a:extLst>
          </p:cNvPr>
          <p:cNvSpPr/>
          <p:nvPr/>
        </p:nvSpPr>
        <p:spPr>
          <a:xfrm>
            <a:off x="2348896" y="3820658"/>
            <a:ext cx="768091" cy="384047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0x06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56E3C93-9056-4C84-9AA2-45187F00157E}"/>
              </a:ext>
            </a:extLst>
          </p:cNvPr>
          <p:cNvSpPr/>
          <p:nvPr/>
        </p:nvSpPr>
        <p:spPr>
          <a:xfrm>
            <a:off x="3112354" y="3820658"/>
            <a:ext cx="768091" cy="384047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0x07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3408051-8A38-4F23-BD73-EF0355E6FDFB}"/>
              </a:ext>
            </a:extLst>
          </p:cNvPr>
          <p:cNvSpPr/>
          <p:nvPr/>
        </p:nvSpPr>
        <p:spPr>
          <a:xfrm>
            <a:off x="5729084" y="2501734"/>
            <a:ext cx="2304270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Coalescing Unit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3281BDF-051B-4728-8084-B02F07AD32F7}"/>
              </a:ext>
            </a:extLst>
          </p:cNvPr>
          <p:cNvSpPr/>
          <p:nvPr/>
        </p:nvSpPr>
        <p:spPr>
          <a:xfrm>
            <a:off x="5324851" y="3228287"/>
            <a:ext cx="775418" cy="38404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0x00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1210C2B-9191-4939-940E-39BC0642073D}"/>
              </a:ext>
            </a:extLst>
          </p:cNvPr>
          <p:cNvSpPr/>
          <p:nvPr/>
        </p:nvSpPr>
        <p:spPr>
          <a:xfrm>
            <a:off x="6099169" y="3228287"/>
            <a:ext cx="763832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0x01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39B0282-DBEF-4C3B-A8ED-E24C19453FC1}"/>
              </a:ext>
            </a:extLst>
          </p:cNvPr>
          <p:cNvSpPr/>
          <p:nvPr/>
        </p:nvSpPr>
        <p:spPr>
          <a:xfrm>
            <a:off x="6864746" y="3228287"/>
            <a:ext cx="768091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0x02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5BD0634-3312-40E5-B2B6-EEE4701597B1}"/>
              </a:ext>
            </a:extLst>
          </p:cNvPr>
          <p:cNvSpPr/>
          <p:nvPr/>
        </p:nvSpPr>
        <p:spPr>
          <a:xfrm>
            <a:off x="7628848" y="3228287"/>
            <a:ext cx="768091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0x03</a:t>
            </a:r>
          </a:p>
        </p:txBody>
      </p:sp>
      <p:sp>
        <p:nvSpPr>
          <p:cNvPr id="81" name="Arrow: Down 80">
            <a:extLst>
              <a:ext uri="{FF2B5EF4-FFF2-40B4-BE49-F238E27FC236}">
                <a16:creationId xmlns:a16="http://schemas.microsoft.com/office/drawing/2014/main" id="{DC0A31B3-DC39-41FF-8EF2-3AB9206872A9}"/>
              </a:ext>
            </a:extLst>
          </p:cNvPr>
          <p:cNvSpPr/>
          <p:nvPr/>
        </p:nvSpPr>
        <p:spPr>
          <a:xfrm>
            <a:off x="6641062" y="2196088"/>
            <a:ext cx="473436" cy="29324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endParaRPr lang="en-US" sz="57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" name="Arrow: Down 81">
            <a:extLst>
              <a:ext uri="{FF2B5EF4-FFF2-40B4-BE49-F238E27FC236}">
                <a16:creationId xmlns:a16="http://schemas.microsoft.com/office/drawing/2014/main" id="{BED7619F-5A86-4C1B-9860-D42B4CEF2728}"/>
              </a:ext>
            </a:extLst>
          </p:cNvPr>
          <p:cNvSpPr/>
          <p:nvPr/>
        </p:nvSpPr>
        <p:spPr>
          <a:xfrm>
            <a:off x="6620576" y="2887689"/>
            <a:ext cx="473436" cy="28269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endParaRPr lang="en-US" sz="57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3514C2B-3B2B-4403-ABF7-47713C9FC2F0}"/>
              </a:ext>
            </a:extLst>
          </p:cNvPr>
          <p:cNvSpPr/>
          <p:nvPr/>
        </p:nvSpPr>
        <p:spPr>
          <a:xfrm>
            <a:off x="5332826" y="3656067"/>
            <a:ext cx="774502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0x00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C74250B-4E27-4CC2-B953-C3BD8F42CBBC}"/>
              </a:ext>
            </a:extLst>
          </p:cNvPr>
          <p:cNvSpPr/>
          <p:nvPr/>
        </p:nvSpPr>
        <p:spPr>
          <a:xfrm>
            <a:off x="6106872" y="3656067"/>
            <a:ext cx="756958" cy="384047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0x01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33EC7EB-8683-4A7C-B38A-47842819637D}"/>
              </a:ext>
            </a:extLst>
          </p:cNvPr>
          <p:cNvSpPr/>
          <p:nvPr/>
        </p:nvSpPr>
        <p:spPr>
          <a:xfrm>
            <a:off x="6864474" y="3656067"/>
            <a:ext cx="768091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0x02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6374404-F624-4542-8136-D521162F0524}"/>
              </a:ext>
            </a:extLst>
          </p:cNvPr>
          <p:cNvSpPr/>
          <p:nvPr/>
        </p:nvSpPr>
        <p:spPr>
          <a:xfrm>
            <a:off x="7627931" y="3656067"/>
            <a:ext cx="768091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0x03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B9CA37B-2A13-411A-B9F6-7C20C498236E}"/>
              </a:ext>
            </a:extLst>
          </p:cNvPr>
          <p:cNvSpPr/>
          <p:nvPr/>
        </p:nvSpPr>
        <p:spPr>
          <a:xfrm>
            <a:off x="5324851" y="4077645"/>
            <a:ext cx="775418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0x04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826A76A-9A06-4057-BA63-F4FBE79A54EF}"/>
              </a:ext>
            </a:extLst>
          </p:cNvPr>
          <p:cNvSpPr/>
          <p:nvPr/>
        </p:nvSpPr>
        <p:spPr>
          <a:xfrm>
            <a:off x="6099169" y="4077645"/>
            <a:ext cx="763832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0x05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59A1599-F2AD-4474-82AB-DA8544175558}"/>
              </a:ext>
            </a:extLst>
          </p:cNvPr>
          <p:cNvSpPr/>
          <p:nvPr/>
        </p:nvSpPr>
        <p:spPr>
          <a:xfrm>
            <a:off x="6864746" y="4077645"/>
            <a:ext cx="768091" cy="38404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0x06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B883D91-A3FF-473C-932A-68FFA12E785C}"/>
              </a:ext>
            </a:extLst>
          </p:cNvPr>
          <p:cNvSpPr/>
          <p:nvPr/>
        </p:nvSpPr>
        <p:spPr>
          <a:xfrm>
            <a:off x="7628848" y="4077645"/>
            <a:ext cx="768091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0x07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427D450-87CD-44EB-BEE0-0B1DCD1E3B9D}"/>
              </a:ext>
            </a:extLst>
          </p:cNvPr>
          <p:cNvSpPr/>
          <p:nvPr/>
        </p:nvSpPr>
        <p:spPr>
          <a:xfrm>
            <a:off x="5332826" y="4497308"/>
            <a:ext cx="774502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0x04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6532E1BE-FBD9-4844-AFA1-1C01F7AD03A0}"/>
              </a:ext>
            </a:extLst>
          </p:cNvPr>
          <p:cNvSpPr/>
          <p:nvPr/>
        </p:nvSpPr>
        <p:spPr>
          <a:xfrm>
            <a:off x="6106872" y="4497308"/>
            <a:ext cx="756958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0x05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F1FB22A-DADE-4445-A760-365C4F29BA24}"/>
              </a:ext>
            </a:extLst>
          </p:cNvPr>
          <p:cNvSpPr/>
          <p:nvPr/>
        </p:nvSpPr>
        <p:spPr>
          <a:xfrm>
            <a:off x="6864474" y="4497308"/>
            <a:ext cx="768091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0x06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1295D7D-D7BF-4F00-A2F3-7DE2EE148B59}"/>
              </a:ext>
            </a:extLst>
          </p:cNvPr>
          <p:cNvSpPr/>
          <p:nvPr/>
        </p:nvSpPr>
        <p:spPr>
          <a:xfrm>
            <a:off x="7627931" y="4497308"/>
            <a:ext cx="768091" cy="384047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0x07</a:t>
            </a:r>
          </a:p>
        </p:txBody>
      </p:sp>
    </p:spTree>
    <p:extLst>
      <p:ext uri="{BB962C8B-B14F-4D97-AF65-F5344CB8AC3E}">
        <p14:creationId xmlns:p14="http://schemas.microsoft.com/office/powerpoint/2010/main" val="177638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46398-7263-45BF-8DEF-F98EA72C7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/>
              <a:t>RCoal</a:t>
            </a:r>
            <a:r>
              <a:rPr lang="en-US" sz="3600" dirty="0"/>
              <a:t>: Random-Threaded </a:t>
            </a:r>
            <a:r>
              <a:rPr lang="en-US" sz="3600" dirty="0" err="1"/>
              <a:t>Subwarp</a:t>
            </a:r>
            <a:r>
              <a:rPr lang="en-US" sz="3600" dirty="0"/>
              <a:t> (RTS)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F2AC90-72DA-489E-9643-30B11AFEE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36A-A961-4FA9-B8B8-F964629D4DC8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E51267-81A7-413B-BA20-626282C39FED}"/>
              </a:ext>
            </a:extLst>
          </p:cNvPr>
          <p:cNvSpPr txBox="1"/>
          <p:nvPr/>
        </p:nvSpPr>
        <p:spPr>
          <a:xfrm>
            <a:off x="934751" y="652287"/>
            <a:ext cx="293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0642"/>
            <a:r>
              <a:rPr lang="en-US" b="1" dirty="0">
                <a:solidFill>
                  <a:srgbClr val="FF0000"/>
                </a:solidFill>
                <a:latin typeface="Calibri" panose="020F0502020204030204"/>
              </a:rPr>
              <a:t>FSS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: number of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subwarps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= 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DB2F14-5DA3-4960-AE14-DA8DE75771DF}"/>
              </a:ext>
            </a:extLst>
          </p:cNvPr>
          <p:cNvSpPr/>
          <p:nvPr/>
        </p:nvSpPr>
        <p:spPr>
          <a:xfrm>
            <a:off x="251494" y="1006142"/>
            <a:ext cx="4243292" cy="118309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endParaRPr lang="en-US" sz="51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82CC00-C984-4391-B163-A8F98CAC3E47}"/>
              </a:ext>
            </a:extLst>
          </p:cNvPr>
          <p:cNvSpPr/>
          <p:nvPr/>
        </p:nvSpPr>
        <p:spPr>
          <a:xfrm>
            <a:off x="362620" y="1810132"/>
            <a:ext cx="929540" cy="283898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0x00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D02529-B3CD-49CA-90E5-8E64764D05EE}"/>
              </a:ext>
            </a:extLst>
          </p:cNvPr>
          <p:cNvSpPr/>
          <p:nvPr/>
        </p:nvSpPr>
        <p:spPr>
          <a:xfrm>
            <a:off x="366831" y="2410574"/>
            <a:ext cx="929540" cy="35319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sid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F349D1-9A54-4FE3-90F3-3B47E8B1CAA4}"/>
              </a:ext>
            </a:extLst>
          </p:cNvPr>
          <p:cNvSpPr/>
          <p:nvPr/>
        </p:nvSpPr>
        <p:spPr>
          <a:xfrm>
            <a:off x="1385346" y="1812246"/>
            <a:ext cx="934624" cy="283898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0x01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5A417E-0B8B-4272-83B4-130574AEB9E9}"/>
              </a:ext>
            </a:extLst>
          </p:cNvPr>
          <p:cNvSpPr/>
          <p:nvPr/>
        </p:nvSpPr>
        <p:spPr>
          <a:xfrm>
            <a:off x="1385414" y="2410139"/>
            <a:ext cx="932866" cy="35319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sid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9913B2-B900-4F8B-A876-028ECA4C3B44}"/>
              </a:ext>
            </a:extLst>
          </p:cNvPr>
          <p:cNvSpPr/>
          <p:nvPr/>
        </p:nvSpPr>
        <p:spPr>
          <a:xfrm>
            <a:off x="2420641" y="1812764"/>
            <a:ext cx="929593" cy="283647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0x06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AA3606-B850-40B0-B8E3-0EFC20B3898A}"/>
              </a:ext>
            </a:extLst>
          </p:cNvPr>
          <p:cNvSpPr/>
          <p:nvPr/>
        </p:nvSpPr>
        <p:spPr>
          <a:xfrm>
            <a:off x="2420641" y="2410139"/>
            <a:ext cx="929540" cy="353199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sid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5C8758-8C09-4E0E-8266-9B9AFA745DA6}"/>
              </a:ext>
            </a:extLst>
          </p:cNvPr>
          <p:cNvSpPr/>
          <p:nvPr/>
        </p:nvSpPr>
        <p:spPr>
          <a:xfrm>
            <a:off x="3448522" y="1812850"/>
            <a:ext cx="931202" cy="283898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0x07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E7E1412-F71A-4021-8500-0499046676C3}"/>
              </a:ext>
            </a:extLst>
          </p:cNvPr>
          <p:cNvSpPr/>
          <p:nvPr/>
        </p:nvSpPr>
        <p:spPr>
          <a:xfrm>
            <a:off x="3448240" y="2412956"/>
            <a:ext cx="929540" cy="348795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sid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2666A8A-5F4E-4A06-A5BF-A0863EE31DB4}"/>
              </a:ext>
            </a:extLst>
          </p:cNvPr>
          <p:cNvSpPr/>
          <p:nvPr/>
        </p:nvSpPr>
        <p:spPr>
          <a:xfrm>
            <a:off x="366831" y="1458091"/>
            <a:ext cx="929540" cy="35562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tid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9D21B2-4F85-4595-AE83-F4DF8C171B6C}"/>
              </a:ext>
            </a:extLst>
          </p:cNvPr>
          <p:cNvSpPr/>
          <p:nvPr/>
        </p:nvSpPr>
        <p:spPr>
          <a:xfrm>
            <a:off x="1385414" y="1460339"/>
            <a:ext cx="932866" cy="35319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tid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8AAA7B-7638-4819-877B-2A257B23861E}"/>
              </a:ext>
            </a:extLst>
          </p:cNvPr>
          <p:cNvSpPr/>
          <p:nvPr/>
        </p:nvSpPr>
        <p:spPr>
          <a:xfrm>
            <a:off x="2420641" y="1460339"/>
            <a:ext cx="929540" cy="35319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tid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7606BFD-50A3-46CA-91BE-28049CE79457}"/>
              </a:ext>
            </a:extLst>
          </p:cNvPr>
          <p:cNvSpPr/>
          <p:nvPr/>
        </p:nvSpPr>
        <p:spPr>
          <a:xfrm>
            <a:off x="3448240" y="1458827"/>
            <a:ext cx="929540" cy="354712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tid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F95E80-6EBA-497F-BEC9-6A4A7918DAF2}"/>
              </a:ext>
            </a:extLst>
          </p:cNvPr>
          <p:cNvSpPr txBox="1"/>
          <p:nvPr/>
        </p:nvSpPr>
        <p:spPr>
          <a:xfrm>
            <a:off x="5447280" y="653053"/>
            <a:ext cx="3398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0642"/>
            <a:r>
              <a:rPr lang="en-US" b="1" dirty="0">
                <a:solidFill>
                  <a:srgbClr val="FF0000"/>
                </a:solidFill>
                <a:latin typeface="Calibri" panose="020F0502020204030204"/>
              </a:rPr>
              <a:t>FSS+RTS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: number of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subwarps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= 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4995CF-291F-4F73-A841-51154B478E87}"/>
              </a:ext>
            </a:extLst>
          </p:cNvPr>
          <p:cNvSpPr/>
          <p:nvPr/>
        </p:nvSpPr>
        <p:spPr>
          <a:xfrm>
            <a:off x="4764024" y="1006908"/>
            <a:ext cx="4243292" cy="118309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endParaRPr lang="en-US" sz="51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F540EA6-58D1-4B63-AA0F-FD3427605F5A}"/>
              </a:ext>
            </a:extLst>
          </p:cNvPr>
          <p:cNvSpPr/>
          <p:nvPr/>
        </p:nvSpPr>
        <p:spPr>
          <a:xfrm>
            <a:off x="4878832" y="1810897"/>
            <a:ext cx="929540" cy="283898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0x00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8D67F8A-103A-4E0E-ABEB-48AAB3B33A4B}"/>
              </a:ext>
            </a:extLst>
          </p:cNvPr>
          <p:cNvSpPr/>
          <p:nvPr/>
        </p:nvSpPr>
        <p:spPr>
          <a:xfrm>
            <a:off x="5897875" y="1813012"/>
            <a:ext cx="931202" cy="283898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0x01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3CA31A8-0E40-4B46-8379-4F83743A87B2}"/>
              </a:ext>
            </a:extLst>
          </p:cNvPr>
          <p:cNvSpPr/>
          <p:nvPr/>
        </p:nvSpPr>
        <p:spPr>
          <a:xfrm>
            <a:off x="6933942" y="1813531"/>
            <a:ext cx="928769" cy="283647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0x06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8DE09D8-2861-4543-8EA7-9926996D497F}"/>
              </a:ext>
            </a:extLst>
          </p:cNvPr>
          <p:cNvSpPr/>
          <p:nvPr/>
        </p:nvSpPr>
        <p:spPr>
          <a:xfrm>
            <a:off x="7961052" y="1813615"/>
            <a:ext cx="931202" cy="283898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0x07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B615167-DA62-400A-B656-BBC724BF1A6E}"/>
              </a:ext>
            </a:extLst>
          </p:cNvPr>
          <p:cNvSpPr/>
          <p:nvPr/>
        </p:nvSpPr>
        <p:spPr>
          <a:xfrm>
            <a:off x="4879360" y="1458857"/>
            <a:ext cx="929540" cy="35562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tid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0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52A377A-7DD6-43EE-B145-41C1A9521E70}"/>
              </a:ext>
            </a:extLst>
          </p:cNvPr>
          <p:cNvSpPr/>
          <p:nvPr/>
        </p:nvSpPr>
        <p:spPr>
          <a:xfrm>
            <a:off x="5897943" y="1461104"/>
            <a:ext cx="932866" cy="35319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tid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1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4729925-8AE3-475E-92FA-92F7D476ACB2}"/>
              </a:ext>
            </a:extLst>
          </p:cNvPr>
          <p:cNvSpPr/>
          <p:nvPr/>
        </p:nvSpPr>
        <p:spPr>
          <a:xfrm>
            <a:off x="6933169" y="1461104"/>
            <a:ext cx="929540" cy="35319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tid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2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2B72850-F626-4C91-93EE-E134D941F5EB}"/>
              </a:ext>
            </a:extLst>
          </p:cNvPr>
          <p:cNvSpPr/>
          <p:nvPr/>
        </p:nvSpPr>
        <p:spPr>
          <a:xfrm>
            <a:off x="7960768" y="1459593"/>
            <a:ext cx="929540" cy="354712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tid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3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E45D14C-4BA0-48B0-9103-51C5FF614F5F}"/>
              </a:ext>
            </a:extLst>
          </p:cNvPr>
          <p:cNvSpPr/>
          <p:nvPr/>
        </p:nvSpPr>
        <p:spPr>
          <a:xfrm>
            <a:off x="1213506" y="2503508"/>
            <a:ext cx="2304270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Coalescing Unit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38B1435-89BD-4E0D-994C-179F92C1E15D}"/>
              </a:ext>
            </a:extLst>
          </p:cNvPr>
          <p:cNvSpPr/>
          <p:nvPr/>
        </p:nvSpPr>
        <p:spPr>
          <a:xfrm>
            <a:off x="809274" y="3230060"/>
            <a:ext cx="775418" cy="38404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0x00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C60F6D7-941E-425E-9090-6EA279A49CE6}"/>
              </a:ext>
            </a:extLst>
          </p:cNvPr>
          <p:cNvSpPr/>
          <p:nvPr/>
        </p:nvSpPr>
        <p:spPr>
          <a:xfrm>
            <a:off x="1583592" y="3230060"/>
            <a:ext cx="763832" cy="38404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0x01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D2C12BF-D236-467F-9C2F-5A36FD5B6F5B}"/>
              </a:ext>
            </a:extLst>
          </p:cNvPr>
          <p:cNvSpPr/>
          <p:nvPr/>
        </p:nvSpPr>
        <p:spPr>
          <a:xfrm>
            <a:off x="2349169" y="3230060"/>
            <a:ext cx="768091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0x02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B08EB1E-47D3-4B42-85D4-F925F9050FB3}"/>
              </a:ext>
            </a:extLst>
          </p:cNvPr>
          <p:cNvSpPr/>
          <p:nvPr/>
        </p:nvSpPr>
        <p:spPr>
          <a:xfrm>
            <a:off x="3113271" y="3230060"/>
            <a:ext cx="768091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0x03</a:t>
            </a:r>
          </a:p>
        </p:txBody>
      </p:sp>
      <p:sp>
        <p:nvSpPr>
          <p:cNvPr id="60" name="Arrow: Down 59">
            <a:extLst>
              <a:ext uri="{FF2B5EF4-FFF2-40B4-BE49-F238E27FC236}">
                <a16:creationId xmlns:a16="http://schemas.microsoft.com/office/drawing/2014/main" id="{5118390E-1FC5-430B-95C1-2B5C52D3BCEF}"/>
              </a:ext>
            </a:extLst>
          </p:cNvPr>
          <p:cNvSpPr/>
          <p:nvPr/>
        </p:nvSpPr>
        <p:spPr>
          <a:xfrm>
            <a:off x="2125484" y="2197861"/>
            <a:ext cx="473436" cy="29324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endParaRPr lang="en-US" sz="57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9" name="Arrow: Down 68">
            <a:extLst>
              <a:ext uri="{FF2B5EF4-FFF2-40B4-BE49-F238E27FC236}">
                <a16:creationId xmlns:a16="http://schemas.microsoft.com/office/drawing/2014/main" id="{673F5387-750E-4160-8CB1-887B71FDF738}"/>
              </a:ext>
            </a:extLst>
          </p:cNvPr>
          <p:cNvSpPr/>
          <p:nvPr/>
        </p:nvSpPr>
        <p:spPr>
          <a:xfrm>
            <a:off x="2104999" y="2889462"/>
            <a:ext cx="473436" cy="28269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endParaRPr lang="en-US" sz="57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66DBD6F-D9E8-449D-825C-C477B74944FA}"/>
              </a:ext>
            </a:extLst>
          </p:cNvPr>
          <p:cNvSpPr/>
          <p:nvPr/>
        </p:nvSpPr>
        <p:spPr>
          <a:xfrm>
            <a:off x="817248" y="3820658"/>
            <a:ext cx="774502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0x04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F867A26-26E4-460A-B474-477FFA7D8FDF}"/>
              </a:ext>
            </a:extLst>
          </p:cNvPr>
          <p:cNvSpPr/>
          <p:nvPr/>
        </p:nvSpPr>
        <p:spPr>
          <a:xfrm>
            <a:off x="1591295" y="3820658"/>
            <a:ext cx="756958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0x05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C91D1EA-18AA-44FC-90C2-5193D185E6F9}"/>
              </a:ext>
            </a:extLst>
          </p:cNvPr>
          <p:cNvSpPr/>
          <p:nvPr/>
        </p:nvSpPr>
        <p:spPr>
          <a:xfrm>
            <a:off x="2348896" y="3820658"/>
            <a:ext cx="768091" cy="384047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0x06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56E3C93-9056-4C84-9AA2-45187F00157E}"/>
              </a:ext>
            </a:extLst>
          </p:cNvPr>
          <p:cNvSpPr/>
          <p:nvPr/>
        </p:nvSpPr>
        <p:spPr>
          <a:xfrm>
            <a:off x="3112354" y="3820658"/>
            <a:ext cx="768091" cy="384047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0x07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3408051-8A38-4F23-BD73-EF0355E6FDFB}"/>
              </a:ext>
            </a:extLst>
          </p:cNvPr>
          <p:cNvSpPr/>
          <p:nvPr/>
        </p:nvSpPr>
        <p:spPr>
          <a:xfrm>
            <a:off x="5729084" y="2501734"/>
            <a:ext cx="2304270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Coalescing Unit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3281BDF-051B-4728-8084-B02F07AD32F7}"/>
              </a:ext>
            </a:extLst>
          </p:cNvPr>
          <p:cNvSpPr/>
          <p:nvPr/>
        </p:nvSpPr>
        <p:spPr>
          <a:xfrm>
            <a:off x="5324851" y="3228287"/>
            <a:ext cx="775418" cy="38404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0x00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1210C2B-9191-4939-940E-39BC0642073D}"/>
              </a:ext>
            </a:extLst>
          </p:cNvPr>
          <p:cNvSpPr/>
          <p:nvPr/>
        </p:nvSpPr>
        <p:spPr>
          <a:xfrm>
            <a:off x="6099169" y="3228287"/>
            <a:ext cx="763832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0x01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39B0282-DBEF-4C3B-A8ED-E24C19453FC1}"/>
              </a:ext>
            </a:extLst>
          </p:cNvPr>
          <p:cNvSpPr/>
          <p:nvPr/>
        </p:nvSpPr>
        <p:spPr>
          <a:xfrm>
            <a:off x="6864746" y="3228287"/>
            <a:ext cx="768091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0x02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5BD0634-3312-40E5-B2B6-EEE4701597B1}"/>
              </a:ext>
            </a:extLst>
          </p:cNvPr>
          <p:cNvSpPr/>
          <p:nvPr/>
        </p:nvSpPr>
        <p:spPr>
          <a:xfrm>
            <a:off x="7628848" y="3228287"/>
            <a:ext cx="768091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0x03</a:t>
            </a:r>
          </a:p>
        </p:txBody>
      </p:sp>
      <p:sp>
        <p:nvSpPr>
          <p:cNvPr id="81" name="Arrow: Down 80">
            <a:extLst>
              <a:ext uri="{FF2B5EF4-FFF2-40B4-BE49-F238E27FC236}">
                <a16:creationId xmlns:a16="http://schemas.microsoft.com/office/drawing/2014/main" id="{DC0A31B3-DC39-41FF-8EF2-3AB9206872A9}"/>
              </a:ext>
            </a:extLst>
          </p:cNvPr>
          <p:cNvSpPr/>
          <p:nvPr/>
        </p:nvSpPr>
        <p:spPr>
          <a:xfrm>
            <a:off x="6641062" y="2196088"/>
            <a:ext cx="473436" cy="29324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endParaRPr lang="en-US" sz="57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" name="Arrow: Down 81">
            <a:extLst>
              <a:ext uri="{FF2B5EF4-FFF2-40B4-BE49-F238E27FC236}">
                <a16:creationId xmlns:a16="http://schemas.microsoft.com/office/drawing/2014/main" id="{BED7619F-5A86-4C1B-9860-D42B4CEF2728}"/>
              </a:ext>
            </a:extLst>
          </p:cNvPr>
          <p:cNvSpPr/>
          <p:nvPr/>
        </p:nvSpPr>
        <p:spPr>
          <a:xfrm>
            <a:off x="6620576" y="2887689"/>
            <a:ext cx="473436" cy="28269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endParaRPr lang="en-US" sz="57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3514C2B-3B2B-4403-ABF7-47713C9FC2F0}"/>
              </a:ext>
            </a:extLst>
          </p:cNvPr>
          <p:cNvSpPr/>
          <p:nvPr/>
        </p:nvSpPr>
        <p:spPr>
          <a:xfrm>
            <a:off x="5332826" y="3656067"/>
            <a:ext cx="774502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0x00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C74250B-4E27-4CC2-B953-C3BD8F42CBBC}"/>
              </a:ext>
            </a:extLst>
          </p:cNvPr>
          <p:cNvSpPr/>
          <p:nvPr/>
        </p:nvSpPr>
        <p:spPr>
          <a:xfrm>
            <a:off x="6106872" y="3656067"/>
            <a:ext cx="756958" cy="384047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0x01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33EC7EB-8683-4A7C-B38A-47842819637D}"/>
              </a:ext>
            </a:extLst>
          </p:cNvPr>
          <p:cNvSpPr/>
          <p:nvPr/>
        </p:nvSpPr>
        <p:spPr>
          <a:xfrm>
            <a:off x="6864474" y="3656067"/>
            <a:ext cx="768091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0x02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6374404-F624-4542-8136-D521162F0524}"/>
              </a:ext>
            </a:extLst>
          </p:cNvPr>
          <p:cNvSpPr/>
          <p:nvPr/>
        </p:nvSpPr>
        <p:spPr>
          <a:xfrm>
            <a:off x="7627931" y="3656067"/>
            <a:ext cx="768091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0x03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B9CA37B-2A13-411A-B9F6-7C20C498236E}"/>
              </a:ext>
            </a:extLst>
          </p:cNvPr>
          <p:cNvSpPr/>
          <p:nvPr/>
        </p:nvSpPr>
        <p:spPr>
          <a:xfrm>
            <a:off x="5324851" y="4077645"/>
            <a:ext cx="775418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0x04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826A76A-9A06-4057-BA63-F4FBE79A54EF}"/>
              </a:ext>
            </a:extLst>
          </p:cNvPr>
          <p:cNvSpPr/>
          <p:nvPr/>
        </p:nvSpPr>
        <p:spPr>
          <a:xfrm>
            <a:off x="6099169" y="4077645"/>
            <a:ext cx="763832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0x05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59A1599-F2AD-4474-82AB-DA8544175558}"/>
              </a:ext>
            </a:extLst>
          </p:cNvPr>
          <p:cNvSpPr/>
          <p:nvPr/>
        </p:nvSpPr>
        <p:spPr>
          <a:xfrm>
            <a:off x="6864746" y="4077645"/>
            <a:ext cx="768091" cy="384047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0x06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B883D91-A3FF-473C-932A-68FFA12E785C}"/>
              </a:ext>
            </a:extLst>
          </p:cNvPr>
          <p:cNvSpPr/>
          <p:nvPr/>
        </p:nvSpPr>
        <p:spPr>
          <a:xfrm>
            <a:off x="7628848" y="4077645"/>
            <a:ext cx="768091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0x07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427D450-87CD-44EB-BEE0-0B1DCD1E3B9D}"/>
              </a:ext>
            </a:extLst>
          </p:cNvPr>
          <p:cNvSpPr/>
          <p:nvPr/>
        </p:nvSpPr>
        <p:spPr>
          <a:xfrm>
            <a:off x="5332826" y="4497308"/>
            <a:ext cx="774502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0x04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6532E1BE-FBD9-4844-AFA1-1C01F7AD03A0}"/>
              </a:ext>
            </a:extLst>
          </p:cNvPr>
          <p:cNvSpPr/>
          <p:nvPr/>
        </p:nvSpPr>
        <p:spPr>
          <a:xfrm>
            <a:off x="6106872" y="4497308"/>
            <a:ext cx="756958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0x05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F1FB22A-DADE-4445-A760-365C4F29BA24}"/>
              </a:ext>
            </a:extLst>
          </p:cNvPr>
          <p:cNvSpPr/>
          <p:nvPr/>
        </p:nvSpPr>
        <p:spPr>
          <a:xfrm>
            <a:off x="6864474" y="4497308"/>
            <a:ext cx="768091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0x06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1295D7D-D7BF-4F00-A2F3-7DE2EE148B59}"/>
              </a:ext>
            </a:extLst>
          </p:cNvPr>
          <p:cNvSpPr/>
          <p:nvPr/>
        </p:nvSpPr>
        <p:spPr>
          <a:xfrm>
            <a:off x="7627931" y="4497308"/>
            <a:ext cx="768091" cy="38404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0x07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10A3224-5166-47A5-9CA5-13E910EFBC80}"/>
              </a:ext>
            </a:extLst>
          </p:cNvPr>
          <p:cNvSpPr/>
          <p:nvPr/>
        </p:nvSpPr>
        <p:spPr>
          <a:xfrm>
            <a:off x="4900222" y="2412062"/>
            <a:ext cx="929540" cy="35319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sid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0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3435F1C-8DC5-4C57-8AC2-33F283962A52}"/>
              </a:ext>
            </a:extLst>
          </p:cNvPr>
          <p:cNvSpPr/>
          <p:nvPr/>
        </p:nvSpPr>
        <p:spPr>
          <a:xfrm>
            <a:off x="5918805" y="2411627"/>
            <a:ext cx="932866" cy="35319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sid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0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2859A9C-703B-4036-9B9A-501350329948}"/>
              </a:ext>
            </a:extLst>
          </p:cNvPr>
          <p:cNvSpPr/>
          <p:nvPr/>
        </p:nvSpPr>
        <p:spPr>
          <a:xfrm>
            <a:off x="6954034" y="2411627"/>
            <a:ext cx="929540" cy="353199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sid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1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FF1E23E-2090-4F26-A132-B1819C9020B2}"/>
              </a:ext>
            </a:extLst>
          </p:cNvPr>
          <p:cNvSpPr/>
          <p:nvPr/>
        </p:nvSpPr>
        <p:spPr>
          <a:xfrm>
            <a:off x="7981632" y="2414444"/>
            <a:ext cx="929540" cy="348795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sid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1</a:t>
            </a:r>
          </a:p>
        </p:txBody>
      </p:sp>
    </p:spTree>
    <p:extLst>
      <p:ext uri="{BB962C8B-B14F-4D97-AF65-F5344CB8AC3E}">
        <p14:creationId xmlns:p14="http://schemas.microsoft.com/office/powerpoint/2010/main" val="66259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741 L 4.58333E-6 -0.2530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29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648 L -3.95833E-6 -0.2518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26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0648 L -4.79167E-6 -0.2518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26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463 L -4.58333E-6 -0.2523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3345 -0.25347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19" y="-12685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7.40741E-7 L -0.11407 -0.2537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-12685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00222 -0.2537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268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22774 -0.252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93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21" grpId="1" animBg="1"/>
      <p:bldP spid="22" grpId="0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9" grpId="0" animBg="1"/>
      <p:bldP spid="30" grpId="0" animBg="1"/>
      <p:bldP spid="31" grpId="0" animBg="1"/>
      <p:bldP spid="41" grpId="0"/>
      <p:bldP spid="42" grpId="0" animBg="1"/>
      <p:bldP spid="43" grpId="0" animBg="1"/>
      <p:bldP spid="45" grpId="0" animBg="1"/>
      <p:bldP spid="47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67" grpId="0" animBg="1"/>
      <p:bldP spid="67" grpId="1" animBg="1"/>
      <p:bldP spid="68" grpId="0" animBg="1"/>
      <p:bldP spid="68" grpId="1" animBg="1"/>
      <p:bldP spid="74" grpId="0" animBg="1"/>
      <p:bldP spid="74" grpId="1" animBg="1"/>
      <p:bldP spid="75" grpId="0" animBg="1"/>
      <p:bldP spid="75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46398-7263-45BF-8DEF-F98EA72C7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/>
              <a:t>RCoal</a:t>
            </a:r>
            <a:r>
              <a:rPr lang="en-US" sz="3600" dirty="0"/>
              <a:t>: Random-Threaded </a:t>
            </a:r>
            <a:r>
              <a:rPr lang="en-US" sz="3600" dirty="0" err="1"/>
              <a:t>Subwarp</a:t>
            </a:r>
            <a:r>
              <a:rPr lang="en-US" sz="3600" dirty="0"/>
              <a:t> (RTS)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ED2794-A4AE-4576-AA70-9D0073969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36A-A961-4FA9-B8B8-F964629D4DC8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E51267-81A7-413B-BA20-626282C39FED}"/>
              </a:ext>
            </a:extLst>
          </p:cNvPr>
          <p:cNvSpPr txBox="1"/>
          <p:nvPr/>
        </p:nvSpPr>
        <p:spPr>
          <a:xfrm>
            <a:off x="934750" y="652287"/>
            <a:ext cx="295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0642"/>
            <a:r>
              <a:rPr lang="en-US" b="1" dirty="0">
                <a:solidFill>
                  <a:srgbClr val="FF0000"/>
                </a:solidFill>
                <a:latin typeface="Calibri" panose="020F0502020204030204"/>
              </a:rPr>
              <a:t>RSS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: number of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subwarps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= 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DB2F14-5DA3-4960-AE14-DA8DE75771DF}"/>
              </a:ext>
            </a:extLst>
          </p:cNvPr>
          <p:cNvSpPr/>
          <p:nvPr/>
        </p:nvSpPr>
        <p:spPr>
          <a:xfrm>
            <a:off x="251494" y="1006142"/>
            <a:ext cx="4243292" cy="118309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endParaRPr lang="en-US" sz="51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82CC00-C984-4391-B163-A8F98CAC3E47}"/>
              </a:ext>
            </a:extLst>
          </p:cNvPr>
          <p:cNvSpPr/>
          <p:nvPr/>
        </p:nvSpPr>
        <p:spPr>
          <a:xfrm>
            <a:off x="369478" y="1810132"/>
            <a:ext cx="929540" cy="283898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0x00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D02529-B3CD-49CA-90E5-8E64764D05EE}"/>
              </a:ext>
            </a:extLst>
          </p:cNvPr>
          <p:cNvSpPr/>
          <p:nvPr/>
        </p:nvSpPr>
        <p:spPr>
          <a:xfrm>
            <a:off x="366831" y="1106914"/>
            <a:ext cx="929540" cy="35319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sid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F349D1-9A54-4FE3-90F3-3B47E8B1CAA4}"/>
              </a:ext>
            </a:extLst>
          </p:cNvPr>
          <p:cNvSpPr/>
          <p:nvPr/>
        </p:nvSpPr>
        <p:spPr>
          <a:xfrm>
            <a:off x="1385346" y="1812246"/>
            <a:ext cx="934624" cy="283898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0x01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5A417E-0B8B-4272-83B4-130574AEB9E9}"/>
              </a:ext>
            </a:extLst>
          </p:cNvPr>
          <p:cNvSpPr/>
          <p:nvPr/>
        </p:nvSpPr>
        <p:spPr>
          <a:xfrm>
            <a:off x="1385414" y="1106479"/>
            <a:ext cx="932866" cy="353199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sid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9913B2-B900-4F8B-A876-028ECA4C3B44}"/>
              </a:ext>
            </a:extLst>
          </p:cNvPr>
          <p:cNvSpPr/>
          <p:nvPr/>
        </p:nvSpPr>
        <p:spPr>
          <a:xfrm>
            <a:off x="2420641" y="1812764"/>
            <a:ext cx="929593" cy="283647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0x06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AA3606-B850-40B0-B8E3-0EFC20B3898A}"/>
              </a:ext>
            </a:extLst>
          </p:cNvPr>
          <p:cNvSpPr/>
          <p:nvPr/>
        </p:nvSpPr>
        <p:spPr>
          <a:xfrm>
            <a:off x="2420641" y="1106479"/>
            <a:ext cx="929540" cy="353199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sid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5C8758-8C09-4E0E-8266-9B9AFA745DA6}"/>
              </a:ext>
            </a:extLst>
          </p:cNvPr>
          <p:cNvSpPr/>
          <p:nvPr/>
        </p:nvSpPr>
        <p:spPr>
          <a:xfrm>
            <a:off x="3448522" y="1812850"/>
            <a:ext cx="931202" cy="283898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0x08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E7E1412-F71A-4021-8500-0499046676C3}"/>
              </a:ext>
            </a:extLst>
          </p:cNvPr>
          <p:cNvSpPr/>
          <p:nvPr/>
        </p:nvSpPr>
        <p:spPr>
          <a:xfrm>
            <a:off x="3448240" y="1109296"/>
            <a:ext cx="929540" cy="348795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sid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2666A8A-5F4E-4A06-A5BF-A0863EE31DB4}"/>
              </a:ext>
            </a:extLst>
          </p:cNvPr>
          <p:cNvSpPr/>
          <p:nvPr/>
        </p:nvSpPr>
        <p:spPr>
          <a:xfrm>
            <a:off x="366831" y="1458091"/>
            <a:ext cx="929540" cy="35562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tid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9D21B2-4F85-4595-AE83-F4DF8C171B6C}"/>
              </a:ext>
            </a:extLst>
          </p:cNvPr>
          <p:cNvSpPr/>
          <p:nvPr/>
        </p:nvSpPr>
        <p:spPr>
          <a:xfrm>
            <a:off x="1385414" y="1460339"/>
            <a:ext cx="932866" cy="35319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tid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8AAA7B-7638-4819-877B-2A257B23861E}"/>
              </a:ext>
            </a:extLst>
          </p:cNvPr>
          <p:cNvSpPr/>
          <p:nvPr/>
        </p:nvSpPr>
        <p:spPr>
          <a:xfrm>
            <a:off x="2420641" y="1460339"/>
            <a:ext cx="929540" cy="35319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tid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7606BFD-50A3-46CA-91BE-28049CE79457}"/>
              </a:ext>
            </a:extLst>
          </p:cNvPr>
          <p:cNvSpPr/>
          <p:nvPr/>
        </p:nvSpPr>
        <p:spPr>
          <a:xfrm>
            <a:off x="3448240" y="1458827"/>
            <a:ext cx="929540" cy="354712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tid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F95E80-6EBA-497F-BEC9-6A4A7918DAF2}"/>
              </a:ext>
            </a:extLst>
          </p:cNvPr>
          <p:cNvSpPr txBox="1"/>
          <p:nvPr/>
        </p:nvSpPr>
        <p:spPr>
          <a:xfrm>
            <a:off x="5447280" y="653053"/>
            <a:ext cx="342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0642"/>
            <a:r>
              <a:rPr lang="en-US" b="1" dirty="0">
                <a:solidFill>
                  <a:srgbClr val="FF0000"/>
                </a:solidFill>
                <a:latin typeface="Calibri" panose="020F0502020204030204"/>
              </a:rPr>
              <a:t>RSS+RTS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: number of </a:t>
            </a:r>
            <a:r>
              <a:rPr lang="en-US" b="1" dirty="0" err="1">
                <a:solidFill>
                  <a:prstClr val="black"/>
                </a:solidFill>
                <a:latin typeface="Calibri" panose="020F0502020204030204"/>
              </a:rPr>
              <a:t>subwarps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 = 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4995CF-291F-4F73-A841-51154B478E87}"/>
              </a:ext>
            </a:extLst>
          </p:cNvPr>
          <p:cNvSpPr/>
          <p:nvPr/>
        </p:nvSpPr>
        <p:spPr>
          <a:xfrm>
            <a:off x="4764024" y="1006908"/>
            <a:ext cx="4243292" cy="118309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endParaRPr lang="en-US" sz="51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F540EA6-58D1-4B63-AA0F-FD3427605F5A}"/>
              </a:ext>
            </a:extLst>
          </p:cNvPr>
          <p:cNvSpPr/>
          <p:nvPr/>
        </p:nvSpPr>
        <p:spPr>
          <a:xfrm>
            <a:off x="4878832" y="1810897"/>
            <a:ext cx="929540" cy="283898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0x00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DD61DB4-1A33-42D3-932C-4180CF718B43}"/>
              </a:ext>
            </a:extLst>
          </p:cNvPr>
          <p:cNvSpPr/>
          <p:nvPr/>
        </p:nvSpPr>
        <p:spPr>
          <a:xfrm>
            <a:off x="4879360" y="1107680"/>
            <a:ext cx="929540" cy="353199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sid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1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8D67F8A-103A-4E0E-ABEB-48AAB3B33A4B}"/>
              </a:ext>
            </a:extLst>
          </p:cNvPr>
          <p:cNvSpPr/>
          <p:nvPr/>
        </p:nvSpPr>
        <p:spPr>
          <a:xfrm>
            <a:off x="5897875" y="1813012"/>
            <a:ext cx="931202" cy="283898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0x01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08488DB-C65E-4CBC-B636-568621F833C0}"/>
              </a:ext>
            </a:extLst>
          </p:cNvPr>
          <p:cNvSpPr/>
          <p:nvPr/>
        </p:nvSpPr>
        <p:spPr>
          <a:xfrm>
            <a:off x="5897943" y="1107245"/>
            <a:ext cx="932866" cy="353199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sid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3CA31A8-0E40-4B46-8379-4F83743A87B2}"/>
              </a:ext>
            </a:extLst>
          </p:cNvPr>
          <p:cNvSpPr/>
          <p:nvPr/>
        </p:nvSpPr>
        <p:spPr>
          <a:xfrm>
            <a:off x="6933942" y="1813531"/>
            <a:ext cx="928769" cy="283647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0x06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F85364F-280E-496C-8CBA-C9714D4332DC}"/>
              </a:ext>
            </a:extLst>
          </p:cNvPr>
          <p:cNvSpPr/>
          <p:nvPr/>
        </p:nvSpPr>
        <p:spPr>
          <a:xfrm>
            <a:off x="6933169" y="1107245"/>
            <a:ext cx="929540" cy="35319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sid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0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8DE09D8-2861-4543-8EA7-9926996D497F}"/>
              </a:ext>
            </a:extLst>
          </p:cNvPr>
          <p:cNvSpPr/>
          <p:nvPr/>
        </p:nvSpPr>
        <p:spPr>
          <a:xfrm>
            <a:off x="7961052" y="1813615"/>
            <a:ext cx="931202" cy="283898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0x08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C128B9B-8D86-4AD8-A32E-96DB5BD1CA0E}"/>
              </a:ext>
            </a:extLst>
          </p:cNvPr>
          <p:cNvSpPr/>
          <p:nvPr/>
        </p:nvSpPr>
        <p:spPr>
          <a:xfrm>
            <a:off x="7960768" y="1110062"/>
            <a:ext cx="929540" cy="348795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sid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1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B615167-DA62-400A-B656-BBC724BF1A6E}"/>
              </a:ext>
            </a:extLst>
          </p:cNvPr>
          <p:cNvSpPr/>
          <p:nvPr/>
        </p:nvSpPr>
        <p:spPr>
          <a:xfrm>
            <a:off x="4879360" y="1458857"/>
            <a:ext cx="929540" cy="35562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tid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0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52A377A-7DD6-43EE-B145-41C1A9521E70}"/>
              </a:ext>
            </a:extLst>
          </p:cNvPr>
          <p:cNvSpPr/>
          <p:nvPr/>
        </p:nvSpPr>
        <p:spPr>
          <a:xfrm>
            <a:off x="5897943" y="1461104"/>
            <a:ext cx="932866" cy="35319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tid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1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4729925-8AE3-475E-92FA-92F7D476ACB2}"/>
              </a:ext>
            </a:extLst>
          </p:cNvPr>
          <p:cNvSpPr/>
          <p:nvPr/>
        </p:nvSpPr>
        <p:spPr>
          <a:xfrm>
            <a:off x="6933169" y="1461104"/>
            <a:ext cx="929540" cy="35319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tid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2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2B72850-F626-4C91-93EE-E134D941F5EB}"/>
              </a:ext>
            </a:extLst>
          </p:cNvPr>
          <p:cNvSpPr/>
          <p:nvPr/>
        </p:nvSpPr>
        <p:spPr>
          <a:xfrm>
            <a:off x="7960768" y="1459593"/>
            <a:ext cx="929540" cy="354712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tid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= 3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E45D14C-4BA0-48B0-9103-51C5FF614F5F}"/>
              </a:ext>
            </a:extLst>
          </p:cNvPr>
          <p:cNvSpPr/>
          <p:nvPr/>
        </p:nvSpPr>
        <p:spPr>
          <a:xfrm>
            <a:off x="1213506" y="2503508"/>
            <a:ext cx="2304270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Coalescing Unit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38B1435-89BD-4E0D-994C-179F92C1E15D}"/>
              </a:ext>
            </a:extLst>
          </p:cNvPr>
          <p:cNvSpPr/>
          <p:nvPr/>
        </p:nvSpPr>
        <p:spPr>
          <a:xfrm>
            <a:off x="809274" y="3230060"/>
            <a:ext cx="775418" cy="38404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0x00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C60F6D7-941E-425E-9090-6EA279A49CE6}"/>
              </a:ext>
            </a:extLst>
          </p:cNvPr>
          <p:cNvSpPr/>
          <p:nvPr/>
        </p:nvSpPr>
        <p:spPr>
          <a:xfrm>
            <a:off x="1583592" y="3230060"/>
            <a:ext cx="763832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0x01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D2C12BF-D236-467F-9C2F-5A36FD5B6F5B}"/>
              </a:ext>
            </a:extLst>
          </p:cNvPr>
          <p:cNvSpPr/>
          <p:nvPr/>
        </p:nvSpPr>
        <p:spPr>
          <a:xfrm>
            <a:off x="2349169" y="3230060"/>
            <a:ext cx="768091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0x02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B08EB1E-47D3-4B42-85D4-F925F9050FB3}"/>
              </a:ext>
            </a:extLst>
          </p:cNvPr>
          <p:cNvSpPr/>
          <p:nvPr/>
        </p:nvSpPr>
        <p:spPr>
          <a:xfrm>
            <a:off x="3113271" y="3230060"/>
            <a:ext cx="768091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0x03</a:t>
            </a:r>
          </a:p>
        </p:txBody>
      </p:sp>
      <p:sp>
        <p:nvSpPr>
          <p:cNvPr id="60" name="Arrow: Down 59">
            <a:extLst>
              <a:ext uri="{FF2B5EF4-FFF2-40B4-BE49-F238E27FC236}">
                <a16:creationId xmlns:a16="http://schemas.microsoft.com/office/drawing/2014/main" id="{5118390E-1FC5-430B-95C1-2B5C52D3BCEF}"/>
              </a:ext>
            </a:extLst>
          </p:cNvPr>
          <p:cNvSpPr/>
          <p:nvPr/>
        </p:nvSpPr>
        <p:spPr>
          <a:xfrm>
            <a:off x="2125484" y="2197861"/>
            <a:ext cx="473436" cy="29324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endParaRPr lang="en-US" sz="57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9" name="Arrow: Down 68">
            <a:extLst>
              <a:ext uri="{FF2B5EF4-FFF2-40B4-BE49-F238E27FC236}">
                <a16:creationId xmlns:a16="http://schemas.microsoft.com/office/drawing/2014/main" id="{673F5387-750E-4160-8CB1-887B71FDF738}"/>
              </a:ext>
            </a:extLst>
          </p:cNvPr>
          <p:cNvSpPr/>
          <p:nvPr/>
        </p:nvSpPr>
        <p:spPr>
          <a:xfrm>
            <a:off x="2104999" y="2889462"/>
            <a:ext cx="473436" cy="28269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endParaRPr lang="en-US" sz="57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66DBD6F-D9E8-449D-825C-C477B74944FA}"/>
              </a:ext>
            </a:extLst>
          </p:cNvPr>
          <p:cNvSpPr/>
          <p:nvPr/>
        </p:nvSpPr>
        <p:spPr>
          <a:xfrm>
            <a:off x="817248" y="3638728"/>
            <a:ext cx="774502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F867A26-26E4-460A-B474-477FFA7D8FDF}"/>
              </a:ext>
            </a:extLst>
          </p:cNvPr>
          <p:cNvSpPr/>
          <p:nvPr/>
        </p:nvSpPr>
        <p:spPr>
          <a:xfrm>
            <a:off x="1591295" y="3638728"/>
            <a:ext cx="756958" cy="384047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0x01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C91D1EA-18AA-44FC-90C2-5193D185E6F9}"/>
              </a:ext>
            </a:extLst>
          </p:cNvPr>
          <p:cNvSpPr/>
          <p:nvPr/>
        </p:nvSpPr>
        <p:spPr>
          <a:xfrm>
            <a:off x="2348896" y="3638728"/>
            <a:ext cx="768091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0x02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56E3C93-9056-4C84-9AA2-45187F00157E}"/>
              </a:ext>
            </a:extLst>
          </p:cNvPr>
          <p:cNvSpPr/>
          <p:nvPr/>
        </p:nvSpPr>
        <p:spPr>
          <a:xfrm>
            <a:off x="3112354" y="3638728"/>
            <a:ext cx="768091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0x03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3408051-8A38-4F23-BD73-EF0355E6FDFB}"/>
              </a:ext>
            </a:extLst>
          </p:cNvPr>
          <p:cNvSpPr/>
          <p:nvPr/>
        </p:nvSpPr>
        <p:spPr>
          <a:xfrm>
            <a:off x="5729084" y="2501734"/>
            <a:ext cx="2304270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Coalescing Unit</a:t>
            </a:r>
          </a:p>
        </p:txBody>
      </p:sp>
      <p:sp>
        <p:nvSpPr>
          <p:cNvPr id="81" name="Arrow: Down 80">
            <a:extLst>
              <a:ext uri="{FF2B5EF4-FFF2-40B4-BE49-F238E27FC236}">
                <a16:creationId xmlns:a16="http://schemas.microsoft.com/office/drawing/2014/main" id="{DC0A31B3-DC39-41FF-8EF2-3AB9206872A9}"/>
              </a:ext>
            </a:extLst>
          </p:cNvPr>
          <p:cNvSpPr/>
          <p:nvPr/>
        </p:nvSpPr>
        <p:spPr>
          <a:xfrm>
            <a:off x="6641062" y="2196088"/>
            <a:ext cx="473436" cy="29324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endParaRPr lang="en-US" sz="57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" name="Arrow: Down 81">
            <a:extLst>
              <a:ext uri="{FF2B5EF4-FFF2-40B4-BE49-F238E27FC236}">
                <a16:creationId xmlns:a16="http://schemas.microsoft.com/office/drawing/2014/main" id="{BED7619F-5A86-4C1B-9860-D42B4CEF2728}"/>
              </a:ext>
            </a:extLst>
          </p:cNvPr>
          <p:cNvSpPr/>
          <p:nvPr/>
        </p:nvSpPr>
        <p:spPr>
          <a:xfrm>
            <a:off x="6620576" y="2887689"/>
            <a:ext cx="473436" cy="28269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endParaRPr lang="en-US" sz="57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3514C2B-3B2B-4403-ABF7-47713C9FC2F0}"/>
              </a:ext>
            </a:extLst>
          </p:cNvPr>
          <p:cNvSpPr/>
          <p:nvPr/>
        </p:nvSpPr>
        <p:spPr>
          <a:xfrm>
            <a:off x="5332826" y="3224780"/>
            <a:ext cx="774502" cy="384047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0x00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C74250B-4E27-4CC2-B953-C3BD8F42CBBC}"/>
              </a:ext>
            </a:extLst>
          </p:cNvPr>
          <p:cNvSpPr/>
          <p:nvPr/>
        </p:nvSpPr>
        <p:spPr>
          <a:xfrm>
            <a:off x="6106872" y="3224780"/>
            <a:ext cx="756958" cy="384047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0x01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33EC7EB-8683-4A7C-B38A-47842819637D}"/>
              </a:ext>
            </a:extLst>
          </p:cNvPr>
          <p:cNvSpPr/>
          <p:nvPr/>
        </p:nvSpPr>
        <p:spPr>
          <a:xfrm>
            <a:off x="6864474" y="3224780"/>
            <a:ext cx="768091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0x02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6374404-F624-4542-8136-D521162F0524}"/>
              </a:ext>
            </a:extLst>
          </p:cNvPr>
          <p:cNvSpPr/>
          <p:nvPr/>
        </p:nvSpPr>
        <p:spPr>
          <a:xfrm>
            <a:off x="7627931" y="3224780"/>
            <a:ext cx="768091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0x03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B9CA37B-2A13-411A-B9F6-7C20C498236E}"/>
              </a:ext>
            </a:extLst>
          </p:cNvPr>
          <p:cNvSpPr/>
          <p:nvPr/>
        </p:nvSpPr>
        <p:spPr>
          <a:xfrm>
            <a:off x="5331709" y="3635495"/>
            <a:ext cx="775418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0x04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826A76A-9A06-4057-BA63-F4FBE79A54EF}"/>
              </a:ext>
            </a:extLst>
          </p:cNvPr>
          <p:cNvSpPr/>
          <p:nvPr/>
        </p:nvSpPr>
        <p:spPr>
          <a:xfrm>
            <a:off x="6099169" y="3635495"/>
            <a:ext cx="763832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0x05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59A1599-F2AD-4474-82AB-DA8544175558}"/>
              </a:ext>
            </a:extLst>
          </p:cNvPr>
          <p:cNvSpPr/>
          <p:nvPr/>
        </p:nvSpPr>
        <p:spPr>
          <a:xfrm>
            <a:off x="6864746" y="3635495"/>
            <a:ext cx="768091" cy="38404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0x06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B883D91-A3FF-473C-932A-68FFA12E785C}"/>
              </a:ext>
            </a:extLst>
          </p:cNvPr>
          <p:cNvSpPr/>
          <p:nvPr/>
        </p:nvSpPr>
        <p:spPr>
          <a:xfrm>
            <a:off x="7628848" y="3635495"/>
            <a:ext cx="768091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0x07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427D450-87CD-44EB-BEE0-0B1DCD1E3B9D}"/>
              </a:ext>
            </a:extLst>
          </p:cNvPr>
          <p:cNvSpPr/>
          <p:nvPr/>
        </p:nvSpPr>
        <p:spPr>
          <a:xfrm>
            <a:off x="5332826" y="4046972"/>
            <a:ext cx="774502" cy="384047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0x08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6532E1BE-FBD9-4844-AFA1-1C01F7AD03A0}"/>
              </a:ext>
            </a:extLst>
          </p:cNvPr>
          <p:cNvSpPr/>
          <p:nvPr/>
        </p:nvSpPr>
        <p:spPr>
          <a:xfrm>
            <a:off x="6106872" y="4046972"/>
            <a:ext cx="756958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0x09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F1FB22A-DADE-4445-A760-365C4F29BA24}"/>
              </a:ext>
            </a:extLst>
          </p:cNvPr>
          <p:cNvSpPr/>
          <p:nvPr/>
        </p:nvSpPr>
        <p:spPr>
          <a:xfrm>
            <a:off x="6864474" y="4046972"/>
            <a:ext cx="768091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0x0A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1295D7D-D7BF-4F00-A2F3-7DE2EE148B59}"/>
              </a:ext>
            </a:extLst>
          </p:cNvPr>
          <p:cNvSpPr/>
          <p:nvPr/>
        </p:nvSpPr>
        <p:spPr>
          <a:xfrm>
            <a:off x="7627931" y="4046972"/>
            <a:ext cx="768091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0x0B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390CF19-6843-4740-9E2D-E0F9F333DD0E}"/>
              </a:ext>
            </a:extLst>
          </p:cNvPr>
          <p:cNvSpPr/>
          <p:nvPr/>
        </p:nvSpPr>
        <p:spPr>
          <a:xfrm>
            <a:off x="820704" y="4055735"/>
            <a:ext cx="774502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0x04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A2B3121-B739-42A4-8841-FAD30772FB2F}"/>
              </a:ext>
            </a:extLst>
          </p:cNvPr>
          <p:cNvSpPr/>
          <p:nvPr/>
        </p:nvSpPr>
        <p:spPr>
          <a:xfrm>
            <a:off x="1594751" y="4055735"/>
            <a:ext cx="756958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0x05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A7A651A-6C17-468D-AFF4-281473C8546A}"/>
              </a:ext>
            </a:extLst>
          </p:cNvPr>
          <p:cNvSpPr/>
          <p:nvPr/>
        </p:nvSpPr>
        <p:spPr>
          <a:xfrm>
            <a:off x="2352352" y="4055735"/>
            <a:ext cx="768091" cy="384047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FBE2382-A322-4B5C-AA9B-6A88D7D061F2}"/>
              </a:ext>
            </a:extLst>
          </p:cNvPr>
          <p:cNvSpPr/>
          <p:nvPr/>
        </p:nvSpPr>
        <p:spPr>
          <a:xfrm>
            <a:off x="3115810" y="4055735"/>
            <a:ext cx="768091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0x07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D1A1257-0FB6-4A26-9C13-054A0DAD9931}"/>
              </a:ext>
            </a:extLst>
          </p:cNvPr>
          <p:cNvSpPr/>
          <p:nvPr/>
        </p:nvSpPr>
        <p:spPr>
          <a:xfrm>
            <a:off x="820704" y="4464542"/>
            <a:ext cx="774502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0x08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0CB81AF-6371-40F0-BF76-5915F7782887}"/>
              </a:ext>
            </a:extLst>
          </p:cNvPr>
          <p:cNvSpPr/>
          <p:nvPr/>
        </p:nvSpPr>
        <p:spPr>
          <a:xfrm>
            <a:off x="1594751" y="4464542"/>
            <a:ext cx="756958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0x09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171ADA2-5A08-4814-93AA-71CD3B106CA6}"/>
              </a:ext>
            </a:extLst>
          </p:cNvPr>
          <p:cNvSpPr/>
          <p:nvPr/>
        </p:nvSpPr>
        <p:spPr>
          <a:xfrm>
            <a:off x="2352352" y="4464542"/>
            <a:ext cx="768091" cy="38404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0x0A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8FEE3D0-0745-4E47-A0A5-CD01D976C50C}"/>
              </a:ext>
            </a:extLst>
          </p:cNvPr>
          <p:cNvSpPr/>
          <p:nvPr/>
        </p:nvSpPr>
        <p:spPr>
          <a:xfrm>
            <a:off x="3115810" y="4464542"/>
            <a:ext cx="768091" cy="384047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r>
              <a:rPr lang="en-US" sz="1257" dirty="0">
                <a:solidFill>
                  <a:prstClr val="black"/>
                </a:solidFill>
                <a:latin typeface="Calibri" panose="020F0502020204030204"/>
              </a:rPr>
              <a:t>0x0B</a:t>
            </a:r>
          </a:p>
        </p:txBody>
      </p:sp>
    </p:spTree>
    <p:extLst>
      <p:ext uri="{BB962C8B-B14F-4D97-AF65-F5344CB8AC3E}">
        <p14:creationId xmlns:p14="http://schemas.microsoft.com/office/powerpoint/2010/main" val="38360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6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61" grpId="0" animBg="1"/>
      <p:bldP spid="62" grpId="0" animBg="1"/>
      <p:bldP spid="63" grpId="0" animBg="1"/>
      <p:bldP spid="64" grpId="0" animBg="1"/>
      <p:bldP spid="74" grpId="0" animBg="1"/>
      <p:bldP spid="75" grpId="0" animBg="1"/>
      <p:bldP spid="77" grpId="0" animBg="1"/>
      <p:bldP spid="7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17B3A-DDE9-4746-A633-773010E9B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AFA12-5184-4F0A-8998-12A369E1B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Background</a:t>
            </a:r>
          </a:p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RCoal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Security Schemes</a:t>
            </a:r>
          </a:p>
          <a:p>
            <a:r>
              <a:rPr lang="en-US" dirty="0"/>
              <a:t>Evaluation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1E148-9A9D-4DCA-89B8-BCCA85685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36A-A961-4FA9-B8B8-F964629D4DC8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5925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8C312-9665-4FAF-B628-38FBE8D65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Set-up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3A970-8730-4F6C-93E8-2B5CE6C32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/>
              <a:t>AES-128</a:t>
            </a:r>
          </a:p>
          <a:p>
            <a:r>
              <a:rPr lang="en-US" sz="2600" dirty="0"/>
              <a:t>Plaintext with 32 lines</a:t>
            </a:r>
          </a:p>
          <a:p>
            <a:r>
              <a:rPr lang="en-US" sz="2600" dirty="0"/>
              <a:t>GPGPUSIM</a:t>
            </a:r>
          </a:p>
          <a:p>
            <a:pPr lvl="1"/>
            <a:r>
              <a:rPr lang="en-US" sz="2200" dirty="0"/>
              <a:t>15 SMs, 32 threads/warp, one </a:t>
            </a:r>
            <a:r>
              <a:rPr lang="en-US" sz="2200" dirty="0" err="1"/>
              <a:t>subwarp</a:t>
            </a:r>
            <a:r>
              <a:rPr lang="en-US" sz="2200" dirty="0"/>
              <a:t> per coalescing unit (base case)</a:t>
            </a:r>
          </a:p>
          <a:p>
            <a:pPr lvl="1"/>
            <a:r>
              <a:rPr lang="en-US" sz="2200" dirty="0"/>
              <a:t>GDDR5 Memory with 6 MCs, 16 DRAM-banks, 4 bank-groups/MC</a:t>
            </a:r>
          </a:p>
          <a:p>
            <a:r>
              <a:rPr lang="en-US" sz="2400" dirty="0"/>
              <a:t>Enhanced Attack Algorithms</a:t>
            </a:r>
          </a:p>
          <a:p>
            <a:pPr lvl="1"/>
            <a:r>
              <a:rPr lang="en-US" sz="2400" dirty="0"/>
              <a:t>Corresponding Attacks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D869E-739C-4106-A8E9-DB0B08D1F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36A-A961-4FA9-B8B8-F964629D4DC8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9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A1778-1157-4D3E-B4BC-66182259E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DFE7-8B23-4E9B-AF0E-7F39971CD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sz="2400" dirty="0"/>
              <a:t>Background</a:t>
            </a:r>
          </a:p>
          <a:p>
            <a:pPr lvl="1"/>
            <a:r>
              <a:rPr lang="en-US" sz="2100" dirty="0"/>
              <a:t>Memory Access Coalescing in GPU</a:t>
            </a:r>
          </a:p>
          <a:p>
            <a:pPr lvl="1"/>
            <a:r>
              <a:rPr lang="en-US" sz="2100" dirty="0"/>
              <a:t>Baseline Correlation Timing Attack on GPU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C7DB9-4332-4CFD-87B4-F49304D15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7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B29DE-A717-4EAA-8778-94FA67BAB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25" y="968841"/>
            <a:ext cx="8931349" cy="3729858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900" dirty="0"/>
          </a:p>
          <a:p>
            <a:r>
              <a:rPr lang="en-US" sz="2900" dirty="0"/>
              <a:t>Except FSS, all defense mechanisms show improvement in the security</a:t>
            </a:r>
          </a:p>
          <a:p>
            <a:r>
              <a:rPr lang="en-US" sz="2900" dirty="0"/>
              <a:t>RSS based mechanisms generally offer better security </a:t>
            </a:r>
          </a:p>
          <a:p>
            <a:r>
              <a:rPr lang="en-US" sz="2900" dirty="0"/>
              <a:t>Theoretically </a:t>
            </a:r>
            <a:r>
              <a:rPr lang="en-US" sz="2900" dirty="0">
                <a:solidFill>
                  <a:srgbClr val="FF0000"/>
                </a:solidFill>
              </a:rPr>
              <a:t>24x</a:t>
            </a:r>
            <a:r>
              <a:rPr lang="en-US" sz="2900" dirty="0"/>
              <a:t> to </a:t>
            </a:r>
            <a:r>
              <a:rPr lang="en-US" sz="2900" dirty="0">
                <a:solidFill>
                  <a:srgbClr val="FF0000"/>
                </a:solidFill>
              </a:rPr>
              <a:t>961x</a:t>
            </a:r>
            <a:r>
              <a:rPr lang="en-US" sz="2900" dirty="0"/>
              <a:t> improvement (detailed analysis in paper)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C0F31DCA-616C-4C10-93CF-D1CD746477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770670"/>
              </p:ext>
            </p:extLst>
          </p:nvPr>
        </p:nvGraphicFramePr>
        <p:xfrm>
          <a:off x="525154" y="630355"/>
          <a:ext cx="8087837" cy="2773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A5A7307-C431-42D3-AC42-3B0797F84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25" y="-71069"/>
            <a:ext cx="8931349" cy="857250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RCoal</a:t>
            </a:r>
            <a:r>
              <a:rPr lang="en-US" sz="3200" b="1" dirty="0"/>
              <a:t> Security Enhancement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F851B6A-112F-4E6A-9A57-01F487B1B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36A-A961-4FA9-B8B8-F964629D4DC8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2395775-FA08-4005-815F-B8A0A06F8078}"/>
              </a:ext>
            </a:extLst>
          </p:cNvPr>
          <p:cNvSpPr/>
          <p:nvPr/>
        </p:nvSpPr>
        <p:spPr>
          <a:xfrm>
            <a:off x="7411844" y="1950531"/>
            <a:ext cx="1000607" cy="3391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7CD656-EC1E-434E-843C-9B6BEA514C93}"/>
              </a:ext>
            </a:extLst>
          </p:cNvPr>
          <p:cNvSpPr txBox="1"/>
          <p:nvPr/>
        </p:nvSpPr>
        <p:spPr>
          <a:xfrm>
            <a:off x="7208947" y="1419615"/>
            <a:ext cx="1359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No coalescing,</a:t>
            </a:r>
          </a:p>
          <a:p>
            <a:r>
              <a:rPr lang="en-US" sz="1400" dirty="0">
                <a:solidFill>
                  <a:srgbClr val="FF0000"/>
                </a:solidFill>
              </a:rPr>
              <a:t>No correlation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87E1DE9A-1154-4C38-AE9A-5A7A72EF67B2}"/>
              </a:ext>
            </a:extLst>
          </p:cNvPr>
          <p:cNvSpPr/>
          <p:nvPr/>
        </p:nvSpPr>
        <p:spPr>
          <a:xfrm rot="16826002">
            <a:off x="4754078" y="-891365"/>
            <a:ext cx="171637" cy="4807896"/>
          </a:xfrm>
          <a:prstGeom prst="down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C07D636-01A7-4320-B305-017B4B5DC51E}"/>
              </a:ext>
            </a:extLst>
          </p:cNvPr>
          <p:cNvSpPr/>
          <p:nvPr/>
        </p:nvSpPr>
        <p:spPr>
          <a:xfrm>
            <a:off x="3198978" y="1839739"/>
            <a:ext cx="585843" cy="4499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69B588B-B5D2-4E1D-940C-0203BEBAC3D0}"/>
              </a:ext>
            </a:extLst>
          </p:cNvPr>
          <p:cNvSpPr/>
          <p:nvPr/>
        </p:nvSpPr>
        <p:spPr>
          <a:xfrm>
            <a:off x="4369144" y="1839740"/>
            <a:ext cx="585843" cy="4499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F2250AD-73FB-4B64-911D-3C0F1D8868E1}"/>
              </a:ext>
            </a:extLst>
          </p:cNvPr>
          <p:cNvSpPr/>
          <p:nvPr/>
        </p:nvSpPr>
        <p:spPr>
          <a:xfrm>
            <a:off x="5527289" y="1839740"/>
            <a:ext cx="585843" cy="4499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89753C7-F3EC-4376-A228-3BDD78B0401C}"/>
              </a:ext>
            </a:extLst>
          </p:cNvPr>
          <p:cNvSpPr/>
          <p:nvPr/>
        </p:nvSpPr>
        <p:spPr>
          <a:xfrm>
            <a:off x="6689371" y="1839134"/>
            <a:ext cx="585843" cy="4499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5642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20" grpId="0">
        <p:bldAsOne/>
      </p:bldGraphic>
      <p:bldP spid="4" grpId="0" animBg="1"/>
      <p:bldP spid="4" grpId="1" animBg="1"/>
      <p:bldP spid="10" grpId="0"/>
      <p:bldP spid="10" grpId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EEB7C72-82AE-43CB-9497-4D59EE31188F}"/>
              </a:ext>
            </a:extLst>
          </p:cNvPr>
          <p:cNvSpPr txBox="1">
            <a:spLocks/>
          </p:cNvSpPr>
          <p:nvPr/>
        </p:nvSpPr>
        <p:spPr>
          <a:xfrm>
            <a:off x="347505" y="1227593"/>
            <a:ext cx="8448990" cy="3501141"/>
          </a:xfrm>
          <a:prstGeom prst="rect">
            <a:avLst/>
          </a:prstGeom>
        </p:spPr>
        <p:txBody>
          <a:bodyPr vert="horz" lIns="68580" tIns="34290" rIns="68580" bIns="3429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200" dirty="0"/>
          </a:p>
          <a:p>
            <a:r>
              <a:rPr lang="en-US" sz="2400" dirty="0"/>
              <a:t>Performance suffers as number of </a:t>
            </a:r>
            <a:r>
              <a:rPr lang="en-US" sz="2400" dirty="0" err="1"/>
              <a:t>subwarp</a:t>
            </a:r>
            <a:r>
              <a:rPr lang="en-US" sz="2400" dirty="0"/>
              <a:t> increase</a:t>
            </a:r>
          </a:p>
          <a:p>
            <a:r>
              <a:rPr lang="en-US" sz="2400" dirty="0"/>
              <a:t>RSS offers better performance as compared to FSS</a:t>
            </a:r>
          </a:p>
          <a:p>
            <a:r>
              <a:rPr lang="en-US" sz="2400" dirty="0"/>
              <a:t>RTS does not affect the performance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CC2D9B29-3C6B-478F-BBF9-53567CB25B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8488118"/>
              </p:ext>
            </p:extLst>
          </p:nvPr>
        </p:nvGraphicFramePr>
        <p:xfrm>
          <a:off x="548639" y="674364"/>
          <a:ext cx="7975159" cy="2763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858E6AE-BE45-42A2-AD57-1CE830496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" y="-112560"/>
            <a:ext cx="8962574" cy="994172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RCoal</a:t>
            </a:r>
            <a:r>
              <a:rPr lang="en-US" sz="3600" b="1" dirty="0"/>
              <a:t> Performance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50EDA9-FAE6-4A57-975C-E5E914367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36A-A961-4FA9-B8B8-F964629D4DC8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61D58C6E-9860-4AA2-9E04-61BCAAC49A4F}"/>
              </a:ext>
            </a:extLst>
          </p:cNvPr>
          <p:cNvSpPr/>
          <p:nvPr/>
        </p:nvSpPr>
        <p:spPr>
          <a:xfrm rot="15755150">
            <a:off x="4662303" y="-1310538"/>
            <a:ext cx="254064" cy="4471745"/>
          </a:xfrm>
          <a:prstGeom prst="down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B6DF2C3-4C1E-4579-95C2-9571ED965EEA}"/>
              </a:ext>
            </a:extLst>
          </p:cNvPr>
          <p:cNvSpPr/>
          <p:nvPr/>
        </p:nvSpPr>
        <p:spPr>
          <a:xfrm>
            <a:off x="2651776" y="795130"/>
            <a:ext cx="4512529" cy="21597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5CEB4845-0A2F-467F-BD2B-12BCCEFF3706}"/>
              </a:ext>
            </a:extLst>
          </p:cNvPr>
          <p:cNvCxnSpPr>
            <a:cxnSpLocks/>
          </p:cNvCxnSpPr>
          <p:nvPr/>
        </p:nvCxnSpPr>
        <p:spPr>
          <a:xfrm>
            <a:off x="2811394" y="1100808"/>
            <a:ext cx="858573" cy="106376"/>
          </a:xfrm>
          <a:prstGeom prst="bentConnector3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342D7253-2944-4F3D-890A-3C732B510C76}"/>
              </a:ext>
            </a:extLst>
          </p:cNvPr>
          <p:cNvCxnSpPr>
            <a:cxnSpLocks/>
          </p:cNvCxnSpPr>
          <p:nvPr/>
        </p:nvCxnSpPr>
        <p:spPr>
          <a:xfrm>
            <a:off x="5128266" y="1001262"/>
            <a:ext cx="838746" cy="115448"/>
          </a:xfrm>
          <a:prstGeom prst="bentConnector3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D9D0D380-8582-4694-9304-82A4A2610AF2}"/>
              </a:ext>
            </a:extLst>
          </p:cNvPr>
          <p:cNvCxnSpPr>
            <a:cxnSpLocks/>
          </p:cNvCxnSpPr>
          <p:nvPr/>
        </p:nvCxnSpPr>
        <p:spPr>
          <a:xfrm>
            <a:off x="6248158" y="933294"/>
            <a:ext cx="887671" cy="102080"/>
          </a:xfrm>
          <a:prstGeom prst="bentConnector3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56C92B63-63AD-45AC-83BF-22B38F3DEF3B}"/>
              </a:ext>
            </a:extLst>
          </p:cNvPr>
          <p:cNvCxnSpPr>
            <a:cxnSpLocks/>
          </p:cNvCxnSpPr>
          <p:nvPr/>
        </p:nvCxnSpPr>
        <p:spPr>
          <a:xfrm>
            <a:off x="3982969" y="1074486"/>
            <a:ext cx="864101" cy="84674"/>
          </a:xfrm>
          <a:prstGeom prst="bentConnector3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51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4" grpId="0" animBg="1"/>
      <p:bldP spid="4" grpId="1" uiExpand="1" animBg="1"/>
      <p:bldP spid="6" grpId="0" uiExpan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EFDA3-DD35-49F5-B63A-DB374A612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Trade-off between Security and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D2AFC-89D9-404C-ACC9-87BD6B644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A0179-3EE3-44FB-94BA-66D84765C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36A-A961-4FA9-B8B8-F964629D4DC8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2576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F7ECF-1400-46AA-A2D3-0E36BEE65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614CA99F-A55F-4856-AD13-D7945A8A63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72870"/>
              </p:ext>
            </p:extLst>
          </p:nvPr>
        </p:nvGraphicFramePr>
        <p:xfrm>
          <a:off x="2632856" y="194537"/>
          <a:ext cx="6121530" cy="2247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ontent Placeholder 13">
            <a:extLst>
              <a:ext uri="{FF2B5EF4-FFF2-40B4-BE49-F238E27FC236}">
                <a16:creationId xmlns:a16="http://schemas.microsoft.com/office/drawing/2014/main" id="{C0C6311B-0E21-4EA4-8D13-F2E913E7F2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7742511"/>
              </p:ext>
            </p:extLst>
          </p:nvPr>
        </p:nvGraphicFramePr>
        <p:xfrm>
          <a:off x="2632855" y="2442026"/>
          <a:ext cx="6121531" cy="2506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2C787E5F-58EA-4581-BC83-ED1EEDFC7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7F9A7C8-A985-4BDD-90A3-8E6E50984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36A-A961-4FA9-B8B8-F964629D4DC8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E0DA3C-2988-4E7E-B582-59E04E8DAAE1}"/>
              </a:ext>
            </a:extLst>
          </p:cNvPr>
          <p:cNvSpPr txBox="1"/>
          <p:nvPr/>
        </p:nvSpPr>
        <p:spPr>
          <a:xfrm>
            <a:off x="325814" y="791483"/>
            <a:ext cx="23070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Security</a:t>
            </a:r>
          </a:p>
          <a:p>
            <a:r>
              <a:rPr lang="en-US" sz="2100" dirty="0"/>
              <a:t>(Lower the better)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4F5DB-5B82-45A7-947B-5B2B58F2DD3F}"/>
              </a:ext>
            </a:extLst>
          </p:cNvPr>
          <p:cNvSpPr txBox="1"/>
          <p:nvPr/>
        </p:nvSpPr>
        <p:spPr>
          <a:xfrm>
            <a:off x="322021" y="2947426"/>
            <a:ext cx="23070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Execution Time</a:t>
            </a:r>
          </a:p>
          <a:p>
            <a:r>
              <a:rPr lang="en-US" sz="2100" dirty="0"/>
              <a:t>(Lower the better)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7704168-CA7B-42B7-9A65-1258E0DED270}"/>
              </a:ext>
            </a:extLst>
          </p:cNvPr>
          <p:cNvSpPr/>
          <p:nvPr/>
        </p:nvSpPr>
        <p:spPr>
          <a:xfrm>
            <a:off x="3490624" y="171469"/>
            <a:ext cx="715616" cy="432050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F49D225-FA5D-4909-811E-85C2FA2BFFAF}"/>
              </a:ext>
            </a:extLst>
          </p:cNvPr>
          <p:cNvSpPr/>
          <p:nvPr/>
        </p:nvSpPr>
        <p:spPr>
          <a:xfrm>
            <a:off x="7779533" y="171469"/>
            <a:ext cx="800488" cy="432050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C3317EF-5529-4000-BEF1-EECF7CDD2778}"/>
              </a:ext>
            </a:extLst>
          </p:cNvPr>
          <p:cNvSpPr/>
          <p:nvPr/>
        </p:nvSpPr>
        <p:spPr>
          <a:xfrm>
            <a:off x="4341412" y="171469"/>
            <a:ext cx="3302949" cy="432050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CF5A30B-5450-4128-A3D7-87DE34024BCA}"/>
              </a:ext>
            </a:extLst>
          </p:cNvPr>
          <p:cNvSpPr/>
          <p:nvPr/>
        </p:nvSpPr>
        <p:spPr>
          <a:xfrm>
            <a:off x="106325" y="2212612"/>
            <a:ext cx="8941973" cy="71681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RCoal_Score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3751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6" grpId="0">
        <p:bldAsOne/>
      </p:bldGraphic>
      <p:bldP spid="8" grpId="0"/>
      <p:bldP spid="9" grpId="0"/>
      <p:bldP spid="10" grpId="0" animBg="1"/>
      <p:bldP spid="10" grpId="1" animBg="1"/>
      <p:bldP spid="12" grpId="0" animBg="1"/>
      <p:bldP spid="12" grpId="1" animBg="1"/>
      <p:bldP spid="13" grpId="0" animBg="1"/>
      <p:bldP spid="1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0BEDC-4B07-498F-8675-3397A48EF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79EF3-F27A-47E1-8499-1D733383B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We proposed </a:t>
            </a:r>
            <a:r>
              <a:rPr lang="en-US" sz="2400" dirty="0" err="1"/>
              <a:t>RCoal</a:t>
            </a:r>
            <a:r>
              <a:rPr lang="en-US" sz="2400" dirty="0"/>
              <a:t>, a set of three novel defense mechanisms</a:t>
            </a:r>
          </a:p>
          <a:p>
            <a:pPr lvl="1"/>
            <a:r>
              <a:rPr lang="en-US" sz="2000" dirty="0"/>
              <a:t>To mitigate the correlation timing attacks</a:t>
            </a:r>
          </a:p>
          <a:p>
            <a:pPr lvl="1"/>
            <a:r>
              <a:rPr lang="en-US" sz="2000" dirty="0"/>
              <a:t>Randomizes the memory access coalescing</a:t>
            </a:r>
          </a:p>
          <a:p>
            <a:pPr lvl="1"/>
            <a:r>
              <a:rPr lang="en-US" sz="2000" dirty="0"/>
              <a:t>Scales with the plaintext size (analysis in paper)</a:t>
            </a:r>
          </a:p>
          <a:p>
            <a:r>
              <a:rPr lang="en-US" sz="2400" dirty="0" err="1"/>
              <a:t>RCoal</a:t>
            </a:r>
            <a:r>
              <a:rPr lang="en-US" sz="2400" dirty="0"/>
              <a:t> offers a trade-off between security and performance</a:t>
            </a:r>
          </a:p>
          <a:p>
            <a:r>
              <a:rPr lang="en-US" sz="2400" dirty="0" err="1"/>
              <a:t>RCoal</a:t>
            </a:r>
            <a:r>
              <a:rPr lang="en-US" sz="2400" dirty="0"/>
              <a:t> improves security by </a:t>
            </a:r>
            <a:r>
              <a:rPr lang="en-US" sz="2400" b="1" dirty="0"/>
              <a:t>24- to 961- </a:t>
            </a:r>
            <a:r>
              <a:rPr lang="en-US" sz="2400" dirty="0"/>
              <a:t>times at a modest performance loss of </a:t>
            </a:r>
            <a:r>
              <a:rPr lang="en-US" sz="2400" b="1" dirty="0"/>
              <a:t>5 to 28%.</a:t>
            </a:r>
          </a:p>
          <a:p>
            <a:pPr marL="0" indent="0">
              <a:buNone/>
            </a:pPr>
            <a:endParaRPr lang="en-US" sz="36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87122-6628-4B04-9C99-1B89E31F1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36A-A961-4FA9-B8B8-F964629D4DC8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53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67658"/>
            <a:ext cx="7772400" cy="1102519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RCoal</a:t>
            </a:r>
            <a:r>
              <a:rPr lang="en-US" sz="3200" b="1" dirty="0">
                <a:solidFill>
                  <a:schemeClr val="bg1"/>
                </a:solidFill>
              </a:rPr>
              <a:t>: Mitigating GPU Timing Attack via </a:t>
            </a:r>
            <a:r>
              <a:rPr lang="en-US" sz="3200" b="1" dirty="0" err="1">
                <a:solidFill>
                  <a:schemeClr val="bg1"/>
                </a:solidFill>
              </a:rPr>
              <a:t>Subwarp</a:t>
            </a:r>
            <a:r>
              <a:rPr lang="en-US" sz="3200" b="1" dirty="0">
                <a:solidFill>
                  <a:schemeClr val="bg1"/>
                </a:solidFill>
              </a:rPr>
              <a:t>-based Randomized Coalescing Techniques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1991649"/>
            <a:ext cx="6400800" cy="131445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u="sng" dirty="0">
                <a:solidFill>
                  <a:schemeClr val="bg1"/>
                </a:solidFill>
              </a:rPr>
              <a:t>Gurunath Kadam</a:t>
            </a:r>
            <a:r>
              <a:rPr lang="en-US" dirty="0">
                <a:solidFill>
                  <a:schemeClr val="bg1"/>
                </a:solidFill>
              </a:rPr>
              <a:t> (College of William and Mary)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chemeClr val="bg1"/>
                </a:solidFill>
              </a:rPr>
              <a:t>Danfeng</a:t>
            </a:r>
            <a:r>
              <a:rPr lang="en-US" dirty="0">
                <a:solidFill>
                  <a:schemeClr val="bg1"/>
                </a:solidFill>
              </a:rPr>
              <a:t> Zhang (Penn State University)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chemeClr val="bg1"/>
                </a:solidFill>
              </a:rPr>
              <a:t>Adwait</a:t>
            </a:r>
            <a:r>
              <a:rPr lang="en-US" dirty="0">
                <a:solidFill>
                  <a:schemeClr val="bg1"/>
                </a:solidFill>
              </a:rPr>
              <a:t> Jog (College of William and Mary)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B86E4BD-96AD-4B89-A338-C81D781D8F98}"/>
              </a:ext>
            </a:extLst>
          </p:cNvPr>
          <p:cNvSpPr/>
          <p:nvPr/>
        </p:nvSpPr>
        <p:spPr>
          <a:xfrm>
            <a:off x="954158" y="3003041"/>
            <a:ext cx="7235686" cy="844047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Thank you!</a:t>
            </a:r>
          </a:p>
          <a:p>
            <a:pPr algn="ctr"/>
            <a:r>
              <a:rPr lang="en-US" sz="2800" dirty="0"/>
              <a:t>Questions?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0C40F61-5EEB-4E74-A2EE-44BAE8E13446}"/>
              </a:ext>
            </a:extLst>
          </p:cNvPr>
          <p:cNvSpPr/>
          <p:nvPr/>
        </p:nvSpPr>
        <p:spPr>
          <a:xfrm>
            <a:off x="276654" y="3919345"/>
            <a:ext cx="3210616" cy="109536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We acknowledge the support of the National Science Foundation (NSF) grants (#1657336 and #1717532).</a:t>
            </a:r>
          </a:p>
        </p:txBody>
      </p:sp>
    </p:spTree>
    <p:extLst>
      <p:ext uri="{BB962C8B-B14F-4D97-AF65-F5344CB8AC3E}">
        <p14:creationId xmlns:p14="http://schemas.microsoft.com/office/powerpoint/2010/main" val="9758354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E151C-DA37-4FE8-8E3C-262546DE6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28DC0-3C07-4AD3-A1BA-66CD51BEB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C069B-47AA-4807-9D64-E4A66573D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8205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4C93C-A0FA-4709-A24D-AC4887AC4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7EC49-8DA1-4D5E-AD11-1A30BB124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Bits needed</a:t>
            </a:r>
          </a:p>
          <a:p>
            <a:pPr lvl="1"/>
            <a:r>
              <a:rPr lang="en-US" dirty="0"/>
              <a:t># of threads </a:t>
            </a:r>
            <a:r>
              <a:rPr lang="en-US" sz="3300" baseline="-25000" dirty="0"/>
              <a:t>*</a:t>
            </a:r>
            <a:r>
              <a:rPr lang="en-US" dirty="0"/>
              <a:t> # warp scheduler </a:t>
            </a:r>
            <a:r>
              <a:rPr lang="en-US" sz="3300" baseline="-25000" dirty="0"/>
              <a:t>*</a:t>
            </a:r>
            <a:r>
              <a:rPr lang="en-US" dirty="0"/>
              <a:t> range</a:t>
            </a:r>
          </a:p>
          <a:p>
            <a:pPr marL="342892" lvl="1" indent="0">
              <a:buNone/>
            </a:pPr>
            <a:r>
              <a:rPr lang="en-US" dirty="0"/>
              <a:t>	= 32 </a:t>
            </a:r>
            <a:r>
              <a:rPr lang="en-US" sz="3300" baseline="-25000" dirty="0"/>
              <a:t>*</a:t>
            </a:r>
            <a:r>
              <a:rPr lang="en-US" dirty="0"/>
              <a:t> 2 </a:t>
            </a:r>
            <a:r>
              <a:rPr lang="en-US" sz="3300" baseline="-25000" dirty="0"/>
              <a:t>*</a:t>
            </a:r>
            <a:r>
              <a:rPr lang="en-US" dirty="0"/>
              <a:t> 5 = 320 bits 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C9C701A8-156E-426A-A413-EDA4FDA68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36A-A961-4FA9-B8B8-F964629D4DC8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2705A9-26A3-4CD0-91C8-B2D60B37E832}"/>
              </a:ext>
            </a:extLst>
          </p:cNvPr>
          <p:cNvSpPr/>
          <p:nvPr/>
        </p:nvSpPr>
        <p:spPr>
          <a:xfrm rot="5400000">
            <a:off x="4434509" y="969485"/>
            <a:ext cx="2849808" cy="232197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1178FC-C933-4D29-B53B-F9E1E101584D}"/>
              </a:ext>
            </a:extLst>
          </p:cNvPr>
          <p:cNvSpPr txBox="1"/>
          <p:nvPr/>
        </p:nvSpPr>
        <p:spPr>
          <a:xfrm>
            <a:off x="4169355" y="2049723"/>
            <a:ext cx="298702" cy="2145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34" b="1" dirty="0"/>
          </a:p>
          <a:p>
            <a:endParaRPr lang="en-US" sz="1334" b="1" dirty="0"/>
          </a:p>
          <a:p>
            <a:r>
              <a:rPr lang="en-US" sz="1334" b="1" dirty="0"/>
              <a:t>   .</a:t>
            </a:r>
          </a:p>
          <a:p>
            <a:r>
              <a:rPr lang="en-US" sz="1334" b="1" dirty="0"/>
              <a:t>   .</a:t>
            </a:r>
          </a:p>
          <a:p>
            <a:r>
              <a:rPr lang="en-US" sz="1334" b="1" dirty="0"/>
              <a:t>   .</a:t>
            </a:r>
          </a:p>
          <a:p>
            <a:endParaRPr lang="en-US" sz="1334" b="1" dirty="0"/>
          </a:p>
          <a:p>
            <a:endParaRPr lang="en-US" sz="1334" b="1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A6A623B-6031-45BE-A2D1-AE0BCD7DF7FF}"/>
              </a:ext>
            </a:extLst>
          </p:cNvPr>
          <p:cNvCxnSpPr>
            <a:cxnSpLocks/>
          </p:cNvCxnSpPr>
          <p:nvPr/>
        </p:nvCxnSpPr>
        <p:spPr>
          <a:xfrm>
            <a:off x="4169355" y="2317582"/>
            <a:ext cx="585908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5887E4B-4B94-45B7-988C-F0834995AACA}"/>
              </a:ext>
            </a:extLst>
          </p:cNvPr>
          <p:cNvSpPr txBox="1"/>
          <p:nvPr/>
        </p:nvSpPr>
        <p:spPr>
          <a:xfrm rot="16200000">
            <a:off x="2729248" y="2475883"/>
            <a:ext cx="2569118" cy="502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4" dirty="0"/>
              <a:t>Memory Requests from</a:t>
            </a:r>
          </a:p>
          <a:p>
            <a:pPr algn="ctr"/>
            <a:r>
              <a:rPr lang="en-US" sz="1334" dirty="0"/>
              <a:t>Threads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4291151-AB7E-4749-8666-7BF99D09C1D8}"/>
              </a:ext>
            </a:extLst>
          </p:cNvPr>
          <p:cNvCxnSpPr>
            <a:cxnSpLocks/>
          </p:cNvCxnSpPr>
          <p:nvPr/>
        </p:nvCxnSpPr>
        <p:spPr>
          <a:xfrm>
            <a:off x="4169355" y="2018879"/>
            <a:ext cx="585908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650B920-4E89-4649-8F80-84B0A1FB0B65}"/>
              </a:ext>
            </a:extLst>
          </p:cNvPr>
          <p:cNvCxnSpPr>
            <a:cxnSpLocks/>
          </p:cNvCxnSpPr>
          <p:nvPr/>
        </p:nvCxnSpPr>
        <p:spPr>
          <a:xfrm>
            <a:off x="4169355" y="3347400"/>
            <a:ext cx="585908" cy="1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AA2EF47-CF77-4256-92D4-7945ED3BCA0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47996" y="772208"/>
          <a:ext cx="2038313" cy="2730641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405370">
                  <a:extLst>
                    <a:ext uri="{9D8B030D-6E8A-4147-A177-3AD203B41FA5}">
                      <a16:colId xmlns:a16="http://schemas.microsoft.com/office/drawing/2014/main" val="3165900333"/>
                    </a:ext>
                  </a:extLst>
                </a:gridCol>
                <a:gridCol w="394616">
                  <a:extLst>
                    <a:ext uri="{9D8B030D-6E8A-4147-A177-3AD203B41FA5}">
                      <a16:colId xmlns:a16="http://schemas.microsoft.com/office/drawing/2014/main" val="1085926229"/>
                    </a:ext>
                  </a:extLst>
                </a:gridCol>
                <a:gridCol w="405370">
                  <a:extLst>
                    <a:ext uri="{9D8B030D-6E8A-4147-A177-3AD203B41FA5}">
                      <a16:colId xmlns:a16="http://schemas.microsoft.com/office/drawing/2014/main" val="1487955481"/>
                    </a:ext>
                  </a:extLst>
                </a:gridCol>
                <a:gridCol w="405370">
                  <a:extLst>
                    <a:ext uri="{9D8B030D-6E8A-4147-A177-3AD203B41FA5}">
                      <a16:colId xmlns:a16="http://schemas.microsoft.com/office/drawing/2014/main" val="3101297918"/>
                    </a:ext>
                  </a:extLst>
                </a:gridCol>
                <a:gridCol w="427587">
                  <a:extLst>
                    <a:ext uri="{9D8B030D-6E8A-4147-A177-3AD203B41FA5}">
                      <a16:colId xmlns:a16="http://schemas.microsoft.com/office/drawing/2014/main" val="3410590171"/>
                    </a:ext>
                  </a:extLst>
                </a:gridCol>
              </a:tblGrid>
              <a:tr h="114030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TID</a:t>
                      </a:r>
                    </a:p>
                  </a:txBody>
                  <a:tcPr marL="68580" marR="68580" marT="34290" marB="34290"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SUB_ID</a:t>
                      </a:r>
                    </a:p>
                  </a:txBody>
                  <a:tcPr marL="68580" marR="68580" marT="34290" marB="34290" vert="vert27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Request Size</a:t>
                      </a:r>
                    </a:p>
                  </a:txBody>
                  <a:tcPr marL="68580" marR="68580" marT="34290" marB="34290"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Base Address</a:t>
                      </a:r>
                    </a:p>
                  </a:txBody>
                  <a:tcPr marL="68580" marR="68580" marT="34290" marB="34290"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Offset Address</a:t>
                      </a:r>
                    </a:p>
                  </a:txBody>
                  <a:tcPr marL="68580" marR="68580" marT="34290" marB="34290" vert="vert270"/>
                </a:tc>
                <a:extLst>
                  <a:ext uri="{0D108BD9-81ED-4DB2-BD59-A6C34878D82A}">
                    <a16:rowId xmlns:a16="http://schemas.microsoft.com/office/drawing/2014/main" val="255013237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Consolas" panose="020B0609020204030204" pitchFamily="49" charset="0"/>
                        </a:rPr>
                        <a:t>tid</a:t>
                      </a:r>
                      <a:endParaRPr lang="en-US" sz="1100" dirty="0">
                        <a:latin typeface="Consolas" panose="020B0609020204030204" pitchFamily="49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Consolas" panose="020B0609020204030204" pitchFamily="49" charset="0"/>
                        </a:rPr>
                        <a:t>sid</a:t>
                      </a:r>
                      <a:endParaRPr lang="en-US" sz="1400" baseline="-25000" dirty="0">
                        <a:latin typeface="Consolas" panose="020B0609020204030204" pitchFamily="49" charset="0"/>
                      </a:endParaRPr>
                    </a:p>
                  </a:txBody>
                  <a:tcPr marL="68580" marR="68580" marT="34290" marB="3429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Entry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31213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Consolas" panose="020B0609020204030204" pitchFamily="49" charset="0"/>
                        </a:rPr>
                        <a:t>tid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Consolas" panose="020B0609020204030204" pitchFamily="49" charset="0"/>
                        </a:rPr>
                        <a:t>sid</a:t>
                      </a:r>
                      <a:endParaRPr lang="en-US" sz="1200" baseline="-25000" dirty="0">
                        <a:latin typeface="Consolas" panose="020B0609020204030204" pitchFamily="49" charset="0"/>
                      </a:endParaRPr>
                    </a:p>
                  </a:txBody>
                  <a:tcPr marL="68580" marR="68580" marT="34290" marB="3429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Entry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909820"/>
                  </a:ext>
                </a:extLst>
              </a:tr>
              <a:tr h="73308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198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Consolas" panose="020B0609020204030204" pitchFamily="49" charset="0"/>
                        </a:rPr>
                        <a:t>tid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latin typeface="Consolas" panose="020B0609020204030204" pitchFamily="49" charset="0"/>
                        </a:rPr>
                        <a:t>sid</a:t>
                      </a:r>
                      <a:endParaRPr lang="en-US" sz="1400" baseline="-25000" dirty="0">
                        <a:latin typeface="Consolas" panose="020B0609020204030204" pitchFamily="49" charset="0"/>
                      </a:endParaRPr>
                    </a:p>
                  </a:txBody>
                  <a:tcPr marL="68580" marR="68580" marT="34290" marB="34290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Entry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58722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BBD64CC-0BEA-44B2-916F-9D1F5466BE24}"/>
              </a:ext>
            </a:extLst>
          </p:cNvPr>
          <p:cNvSpPr txBox="1"/>
          <p:nvPr/>
        </p:nvSpPr>
        <p:spPr>
          <a:xfrm rot="16200000">
            <a:off x="5896633" y="2029740"/>
            <a:ext cx="19705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Pending Request Table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1759EB-53C6-4E9B-82CD-B496793C4DD1}"/>
              </a:ext>
            </a:extLst>
          </p:cNvPr>
          <p:cNvSpPr/>
          <p:nvPr/>
        </p:nvSpPr>
        <p:spPr>
          <a:xfrm rot="16200000">
            <a:off x="6041107" y="1955190"/>
            <a:ext cx="2849810" cy="35056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Memory Access Coalescing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E0A1D71D-C241-40EA-BA64-5E580D4988DB}"/>
              </a:ext>
            </a:extLst>
          </p:cNvPr>
          <p:cNvSpPr/>
          <p:nvPr/>
        </p:nvSpPr>
        <p:spPr>
          <a:xfrm rot="16200000">
            <a:off x="7092570" y="2139597"/>
            <a:ext cx="130888" cy="26543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endParaRPr lang="en-US" sz="57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DF9FCC-CE47-41C2-A352-ED1D3688B411}"/>
              </a:ext>
            </a:extLst>
          </p:cNvPr>
          <p:cNvSpPr txBox="1"/>
          <p:nvPr/>
        </p:nvSpPr>
        <p:spPr>
          <a:xfrm>
            <a:off x="4794437" y="2049723"/>
            <a:ext cx="298702" cy="2145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34" b="1" dirty="0"/>
          </a:p>
          <a:p>
            <a:endParaRPr lang="en-US" sz="1334" b="1" dirty="0"/>
          </a:p>
          <a:p>
            <a:r>
              <a:rPr lang="en-US" sz="1334" b="1" dirty="0"/>
              <a:t>   .</a:t>
            </a:r>
          </a:p>
          <a:p>
            <a:r>
              <a:rPr lang="en-US" sz="1334" b="1" dirty="0"/>
              <a:t>   .</a:t>
            </a:r>
          </a:p>
          <a:p>
            <a:r>
              <a:rPr lang="en-US" sz="1334" b="1" dirty="0"/>
              <a:t>   .</a:t>
            </a:r>
          </a:p>
          <a:p>
            <a:endParaRPr lang="en-US" sz="1334" b="1" dirty="0"/>
          </a:p>
          <a:p>
            <a:endParaRPr lang="en-US" sz="1334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9170A5-E612-46CB-B73E-EAA0233999B9}"/>
              </a:ext>
            </a:extLst>
          </p:cNvPr>
          <p:cNvSpPr txBox="1"/>
          <p:nvPr/>
        </p:nvSpPr>
        <p:spPr>
          <a:xfrm>
            <a:off x="5140380" y="2049723"/>
            <a:ext cx="298702" cy="2145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34" b="1" dirty="0"/>
          </a:p>
          <a:p>
            <a:endParaRPr lang="en-US" sz="1334" b="1" dirty="0"/>
          </a:p>
          <a:p>
            <a:r>
              <a:rPr lang="en-US" sz="1334" b="1" dirty="0"/>
              <a:t>   .</a:t>
            </a:r>
          </a:p>
          <a:p>
            <a:r>
              <a:rPr lang="en-US" sz="1334" b="1" dirty="0"/>
              <a:t>   .</a:t>
            </a:r>
          </a:p>
          <a:p>
            <a:r>
              <a:rPr lang="en-US" sz="1334" b="1" dirty="0"/>
              <a:t>   .</a:t>
            </a:r>
          </a:p>
          <a:p>
            <a:endParaRPr lang="en-US" sz="1334" b="1" dirty="0"/>
          </a:p>
          <a:p>
            <a:endParaRPr lang="en-US" sz="1334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D4D6C7-6AE8-4074-A36E-6DEAF25D2CC1}"/>
              </a:ext>
            </a:extLst>
          </p:cNvPr>
          <p:cNvSpPr txBox="1"/>
          <p:nvPr/>
        </p:nvSpPr>
        <p:spPr>
          <a:xfrm>
            <a:off x="5812458" y="2049723"/>
            <a:ext cx="298702" cy="2145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34" b="1" dirty="0"/>
          </a:p>
          <a:p>
            <a:endParaRPr lang="en-US" sz="1334" b="1" dirty="0"/>
          </a:p>
          <a:p>
            <a:r>
              <a:rPr lang="en-US" sz="1334" b="1" dirty="0"/>
              <a:t>   .</a:t>
            </a:r>
          </a:p>
          <a:p>
            <a:r>
              <a:rPr lang="en-US" sz="1334" b="1" dirty="0"/>
              <a:t>   .</a:t>
            </a:r>
          </a:p>
          <a:p>
            <a:r>
              <a:rPr lang="en-US" sz="1334" b="1" dirty="0"/>
              <a:t>   .</a:t>
            </a:r>
          </a:p>
          <a:p>
            <a:endParaRPr lang="en-US" sz="1334" b="1" dirty="0"/>
          </a:p>
          <a:p>
            <a:endParaRPr lang="en-US" sz="1334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49CDAB-E787-48C2-A361-E4B37B8C2E65}"/>
              </a:ext>
            </a:extLst>
          </p:cNvPr>
          <p:cNvSpPr/>
          <p:nvPr/>
        </p:nvSpPr>
        <p:spPr>
          <a:xfrm>
            <a:off x="4640143" y="657662"/>
            <a:ext cx="3130643" cy="29536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95BB37-0BBE-41B3-919C-237CBD5986D4}"/>
              </a:ext>
            </a:extLst>
          </p:cNvPr>
          <p:cNvSpPr txBox="1"/>
          <p:nvPr/>
        </p:nvSpPr>
        <p:spPr>
          <a:xfrm>
            <a:off x="4939035" y="3555034"/>
            <a:ext cx="2569118" cy="29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4" dirty="0"/>
              <a:t>Coalescing Unit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44A0B52-3097-48E5-963C-09831DB7117A}"/>
              </a:ext>
            </a:extLst>
          </p:cNvPr>
          <p:cNvSpPr/>
          <p:nvPr/>
        </p:nvSpPr>
        <p:spPr>
          <a:xfrm rot="16200000">
            <a:off x="7738073" y="2132274"/>
            <a:ext cx="118989" cy="29197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42"/>
            <a:endParaRPr lang="en-US" sz="57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E8FEED-78D2-47D5-B878-6042628785C2}"/>
              </a:ext>
            </a:extLst>
          </p:cNvPr>
          <p:cNvSpPr/>
          <p:nvPr/>
        </p:nvSpPr>
        <p:spPr>
          <a:xfrm rot="16200000">
            <a:off x="6709587" y="1948521"/>
            <a:ext cx="2849812" cy="36389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Global Memory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68A74E8-9197-407A-BCFF-B2810FB590AC}"/>
              </a:ext>
            </a:extLst>
          </p:cNvPr>
          <p:cNvSpPr/>
          <p:nvPr/>
        </p:nvSpPr>
        <p:spPr>
          <a:xfrm>
            <a:off x="5093138" y="555514"/>
            <a:ext cx="537561" cy="316835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2097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7" grpId="0"/>
      <p:bldP spid="11" grpId="0"/>
      <p:bldP spid="12" grpId="0" animBg="1"/>
      <p:bldP spid="13" grpId="0" animBg="1"/>
      <p:bldP spid="14" grpId="0"/>
      <p:bldP spid="15" grpId="0"/>
      <p:bldP spid="16" grpId="0"/>
      <p:bldP spid="17" grpId="0" animBg="1"/>
      <p:bldP spid="18" grpId="0"/>
      <p:bldP spid="19" grpId="0" animBg="1"/>
      <p:bldP spid="20" grpId="0" animBg="1"/>
      <p:bldP spid="2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33749-CAAE-4C31-936C-26E8125D4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RCoal</a:t>
            </a:r>
            <a:r>
              <a:rPr lang="en-US" b="1" dirty="0"/>
              <a:t> Scaling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C4AD3-0BE1-492C-BB15-C1284C0FA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Plaintext with 1024 lines</a:t>
            </a:r>
          </a:p>
          <a:p>
            <a:pPr lvl="1"/>
            <a:r>
              <a:rPr lang="en-US" dirty="0"/>
              <a:t>32 warps</a:t>
            </a:r>
          </a:p>
          <a:p>
            <a:r>
              <a:rPr lang="en-US" dirty="0"/>
              <a:t>Security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5C353-FF1D-4425-B2F8-488A5E694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36A-A961-4FA9-B8B8-F964629D4DC8}" type="slidenum">
              <a:rPr lang="en-US" smtClean="0"/>
              <a:pPr/>
              <a:t>58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6ABA057-B39C-4C25-821F-DFD3CD2651E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363743" y="1803661"/>
          <a:ext cx="5856686" cy="2829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355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5" grpId="0">
        <p:bldAsOne/>
      </p:bldGraphic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33749-CAAE-4C31-936C-26E8125D4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RCoal</a:t>
            </a:r>
            <a:r>
              <a:rPr lang="en-US" b="1" dirty="0"/>
              <a:t> Scaling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C4AD3-0BE1-492C-BB15-C1284C0FA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Plaintext with 1024 lines</a:t>
            </a:r>
          </a:p>
          <a:p>
            <a:pPr lvl="1"/>
            <a:r>
              <a:rPr lang="en-US" dirty="0"/>
              <a:t>32 warps</a:t>
            </a:r>
          </a:p>
          <a:p>
            <a:r>
              <a:rPr lang="en-US" dirty="0"/>
              <a:t>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A631F5-9258-49A5-B75C-97D1CEA2A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36A-A961-4FA9-B8B8-F964629D4DC8}" type="slidenum">
              <a:rPr lang="en-US" smtClean="0"/>
              <a:pPr/>
              <a:t>59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AE9FF83-061E-4AF3-A17C-AA19F4965AE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267732" y="1611639"/>
          <a:ext cx="5568653" cy="3021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F026049-D0CF-4F6A-B14D-CD2FE3839A11}"/>
              </a:ext>
            </a:extLst>
          </p:cNvPr>
          <p:cNvSpPr/>
          <p:nvPr/>
        </p:nvSpPr>
        <p:spPr>
          <a:xfrm>
            <a:off x="4306826" y="1995684"/>
            <a:ext cx="2592303" cy="201623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27612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5" grpId="0">
        <p:bldAsOne/>
      </p:bldGraphic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A1778-1157-4D3E-B4BC-66182259E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DFE7-8B23-4E9B-AF0E-7F39971CD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sz="2400" dirty="0"/>
              <a:t>Background</a:t>
            </a:r>
          </a:p>
          <a:p>
            <a:r>
              <a:rPr lang="en-US" sz="2400" dirty="0" err="1"/>
              <a:t>RCoal</a:t>
            </a:r>
            <a:r>
              <a:rPr lang="en-US" sz="2400" dirty="0"/>
              <a:t> Security Schemes</a:t>
            </a:r>
          </a:p>
          <a:p>
            <a:r>
              <a:rPr lang="en-US" sz="2400" dirty="0"/>
              <a:t>Evaluation</a:t>
            </a:r>
          </a:p>
          <a:p>
            <a:r>
              <a:rPr lang="en-US" sz="2400" dirty="0"/>
              <a:t>Conclusions</a:t>
            </a:r>
            <a:endParaRPr lang="en-US" sz="2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C7DB9-4332-4CFD-87B4-F49304D15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2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57EF9-3D09-4D98-B572-346C51357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RCoal_Score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2B8F6E-AFFE-4D36-B0D7-8C93896955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74" y="1987871"/>
            <a:ext cx="3552395" cy="326135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16A14D-7422-4F6F-ADF9-75CC92F6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36A-A961-4FA9-B8B8-F964629D4DC8}" type="slidenum">
              <a:rPr lang="en-US" smtClean="0"/>
              <a:pPr/>
              <a:t>60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6CB457-2C1A-4DCE-A55F-23EAFEBB5F2A}"/>
                  </a:ext>
                </a:extLst>
              </p:cNvPr>
              <p:cNvSpPr txBox="1"/>
              <p:nvPr/>
            </p:nvSpPr>
            <p:spPr>
              <a:xfrm>
                <a:off x="2352859" y="1131581"/>
                <a:ext cx="4448525" cy="7448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𝑅𝐶𝑜𝑎𝑙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𝑆𝑐𝑜𝑟𝑒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𝑒𝑥𝑒𝑐𝑢𝑡𝑖𝑜𝑛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𝑡𝑖𝑚𝑒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16CB457-2C1A-4DCE-A55F-23EAFEBB5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859" y="1131581"/>
                <a:ext cx="4448525" cy="7448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9A66F7E-BF89-4217-A322-1E5FA65EB87D}"/>
              </a:ext>
            </a:extLst>
          </p:cNvPr>
          <p:cNvSpPr txBox="1"/>
          <p:nvPr/>
        </p:nvSpPr>
        <p:spPr>
          <a:xfrm>
            <a:off x="1029931" y="4337750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Security Oriented (a=1, b=1)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ABE82D-E3C0-480F-BB19-5C1AD26611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825" y="2425379"/>
            <a:ext cx="3547237" cy="18681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C94553-4E19-49EE-9C27-1C0B9D8192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88" y="2425379"/>
            <a:ext cx="3796241" cy="18844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4F54FA9-7CBE-40B1-A9B6-01AA7F666729}"/>
              </a:ext>
            </a:extLst>
          </p:cNvPr>
          <p:cNvSpPr txBox="1"/>
          <p:nvPr/>
        </p:nvSpPr>
        <p:spPr>
          <a:xfrm>
            <a:off x="5393107" y="4350245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Performance Oriented (a=1, b=20)</a:t>
            </a:r>
          </a:p>
        </p:txBody>
      </p:sp>
      <p:pic>
        <p:nvPicPr>
          <p:cNvPr id="18" name="Content Placeholder 5">
            <a:extLst>
              <a:ext uri="{FF2B5EF4-FFF2-40B4-BE49-F238E27FC236}">
                <a16:creationId xmlns:a16="http://schemas.microsoft.com/office/drawing/2014/main" id="{D6A62554-A69B-4D08-889A-1D5CE1368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804" y="1982234"/>
            <a:ext cx="3552395" cy="32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7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A1778-1157-4D3E-B4BC-66182259E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DFE7-8B23-4E9B-AF0E-7F39971CD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sz="2400" dirty="0"/>
              <a:t>Background</a:t>
            </a:r>
            <a:endParaRPr lang="en-US" sz="2100" dirty="0"/>
          </a:p>
          <a:p>
            <a:r>
              <a:rPr lang="en-US" sz="2400" dirty="0" err="1">
                <a:solidFill>
                  <a:schemeClr val="bg1">
                    <a:lumMod val="75000"/>
                  </a:schemeClr>
                </a:solidFill>
              </a:rPr>
              <a:t>RCoal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Security Schemes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Evaluation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Conclusions</a:t>
            </a:r>
            <a:endParaRPr lang="en-US" sz="2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C7DB9-4332-4CFD-87B4-F49304D15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7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A1778-1157-4D3E-B4BC-66182259E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DFE7-8B23-4E9B-AF0E-7F39971CD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sz="2400" dirty="0"/>
              <a:t>Background</a:t>
            </a:r>
          </a:p>
          <a:p>
            <a:pPr lvl="1"/>
            <a:r>
              <a:rPr lang="en-US" sz="2100" dirty="0">
                <a:solidFill>
                  <a:srgbClr val="FF0000"/>
                </a:solidFill>
              </a:rPr>
              <a:t>Memory Access Coalescing in GPU</a:t>
            </a:r>
          </a:p>
          <a:p>
            <a:pPr lvl="1"/>
            <a:r>
              <a:rPr lang="en-US" sz="2100" dirty="0"/>
              <a:t>Baseline Correlation Timing Attack on GPU</a:t>
            </a:r>
          </a:p>
          <a:p>
            <a:r>
              <a:rPr lang="en-US" sz="2400" dirty="0" err="1">
                <a:solidFill>
                  <a:schemeClr val="bg1">
                    <a:lumMod val="75000"/>
                  </a:schemeClr>
                </a:solidFill>
              </a:rPr>
              <a:t>RCoal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Security Schemes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Evaluation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en-US" sz="2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C7DB9-4332-4CFD-87B4-F49304D15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5B470-24F1-6744-BE88-730898E97D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49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F4DA45B-10DB-4E45-8FC1-36D284664580}"/>
              </a:ext>
            </a:extLst>
          </p:cNvPr>
          <p:cNvSpPr/>
          <p:nvPr/>
        </p:nvSpPr>
        <p:spPr>
          <a:xfrm>
            <a:off x="2970290" y="669819"/>
            <a:ext cx="3744439" cy="311229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2C38DD-EDA9-44E1-AB1B-BC773F7C295A}"/>
              </a:ext>
            </a:extLst>
          </p:cNvPr>
          <p:cNvSpPr/>
          <p:nvPr/>
        </p:nvSpPr>
        <p:spPr>
          <a:xfrm>
            <a:off x="2843799" y="821907"/>
            <a:ext cx="3744439" cy="311229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E0E08A-0A84-4558-A4ED-2F0AC7BB5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3" y="-129420"/>
            <a:ext cx="8948286" cy="99417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Memory Access Coalescing in GPUs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E2FE95-4D73-4082-86FA-4410051A6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036A-A961-4FA9-B8B8-F964629D4DC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AC140C-5F59-47C6-9668-023DF1B90201}"/>
              </a:ext>
            </a:extLst>
          </p:cNvPr>
          <p:cNvSpPr/>
          <p:nvPr/>
        </p:nvSpPr>
        <p:spPr>
          <a:xfrm>
            <a:off x="2699782" y="990927"/>
            <a:ext cx="3744439" cy="311229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FB0CD9-F2A1-4A85-AA6F-DCAA5382F2F5}"/>
              </a:ext>
            </a:extLst>
          </p:cNvPr>
          <p:cNvSpPr txBox="1"/>
          <p:nvPr/>
        </p:nvSpPr>
        <p:spPr>
          <a:xfrm>
            <a:off x="2661704" y="945803"/>
            <a:ext cx="236955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Streaming Multiprocessor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66B43D-51AA-41F0-B15B-46BE9676479C}"/>
              </a:ext>
            </a:extLst>
          </p:cNvPr>
          <p:cNvSpPr/>
          <p:nvPr/>
        </p:nvSpPr>
        <p:spPr>
          <a:xfrm>
            <a:off x="2747787" y="1276540"/>
            <a:ext cx="3648428" cy="1025470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3AE97F-9037-4419-A444-1F074D0B14AE}"/>
              </a:ext>
            </a:extLst>
          </p:cNvPr>
          <p:cNvSpPr txBox="1"/>
          <p:nvPr/>
        </p:nvSpPr>
        <p:spPr>
          <a:xfrm>
            <a:off x="2730284" y="1268888"/>
            <a:ext cx="105599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Warp pool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573C33-3D8C-419F-A48B-6806A70286A3}"/>
              </a:ext>
            </a:extLst>
          </p:cNvPr>
          <p:cNvSpPr/>
          <p:nvPr/>
        </p:nvSpPr>
        <p:spPr>
          <a:xfrm>
            <a:off x="2806065" y="1562130"/>
            <a:ext cx="3524250" cy="6844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C492E4-AAC2-495B-A78E-BB2E76881681}"/>
              </a:ext>
            </a:extLst>
          </p:cNvPr>
          <p:cNvSpPr txBox="1"/>
          <p:nvPr/>
        </p:nvSpPr>
        <p:spPr>
          <a:xfrm>
            <a:off x="2783623" y="1534063"/>
            <a:ext cx="63761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Warp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D42FE0-04F3-4EEE-901E-8B6A45D0D341}"/>
              </a:ext>
            </a:extLst>
          </p:cNvPr>
          <p:cNvSpPr/>
          <p:nvPr/>
        </p:nvSpPr>
        <p:spPr>
          <a:xfrm>
            <a:off x="2889782" y="1835329"/>
            <a:ext cx="1135267" cy="328196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Thread #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49492A-1DF2-4921-A12D-F6592565281E}"/>
              </a:ext>
            </a:extLst>
          </p:cNvPr>
          <p:cNvSpPr/>
          <p:nvPr/>
        </p:nvSpPr>
        <p:spPr>
          <a:xfrm>
            <a:off x="5097345" y="1837193"/>
            <a:ext cx="1139166" cy="328196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Thread # 32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9B1656-C80E-4C0C-8B7E-6F31724B8861}"/>
              </a:ext>
            </a:extLst>
          </p:cNvPr>
          <p:cNvSpPr txBox="1"/>
          <p:nvPr/>
        </p:nvSpPr>
        <p:spPr>
          <a:xfrm>
            <a:off x="4353878" y="1788893"/>
            <a:ext cx="5613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. . 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1124D4-9BF0-463C-A9DC-585E4CAF50C5}"/>
              </a:ext>
            </a:extLst>
          </p:cNvPr>
          <p:cNvSpPr/>
          <p:nvPr/>
        </p:nvSpPr>
        <p:spPr>
          <a:xfrm>
            <a:off x="2851684" y="2628144"/>
            <a:ext cx="3440533" cy="367653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Warp Scheduler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1A40F263-F501-4949-A284-2F9CCDBD0373}"/>
              </a:ext>
            </a:extLst>
          </p:cNvPr>
          <p:cNvSpPr/>
          <p:nvPr/>
        </p:nvSpPr>
        <p:spPr>
          <a:xfrm>
            <a:off x="4424174" y="2247525"/>
            <a:ext cx="288034" cy="362645"/>
          </a:xfrm>
          <a:prstGeom prst="downArrow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A0DE6FC5-3E28-446D-8710-A863F12E5B01}"/>
              </a:ext>
            </a:extLst>
          </p:cNvPr>
          <p:cNvSpPr/>
          <p:nvPr/>
        </p:nvSpPr>
        <p:spPr>
          <a:xfrm>
            <a:off x="4422650" y="2995489"/>
            <a:ext cx="288034" cy="362645"/>
          </a:xfrm>
          <a:prstGeom prst="downArrow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6B8EF0-613F-4701-A1EE-F518AE5C3680}"/>
              </a:ext>
            </a:extLst>
          </p:cNvPr>
          <p:cNvSpPr/>
          <p:nvPr/>
        </p:nvSpPr>
        <p:spPr>
          <a:xfrm>
            <a:off x="2851419" y="3374525"/>
            <a:ext cx="3440533" cy="65568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98A860-DB38-4624-BBE8-BE45004A80C2}"/>
              </a:ext>
            </a:extLst>
          </p:cNvPr>
          <p:cNvSpPr txBox="1"/>
          <p:nvPr/>
        </p:nvSpPr>
        <p:spPr>
          <a:xfrm>
            <a:off x="2835669" y="3346084"/>
            <a:ext cx="112216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LD/ST Unit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B4576C9B-A043-4E0D-A90E-9DC07CDCFE35}"/>
              </a:ext>
            </a:extLst>
          </p:cNvPr>
          <p:cNvSpPr/>
          <p:nvPr/>
        </p:nvSpPr>
        <p:spPr>
          <a:xfrm>
            <a:off x="4422650" y="4024182"/>
            <a:ext cx="288034" cy="362645"/>
          </a:xfrm>
          <a:prstGeom prst="downArrow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7BE134-DB89-45A2-9849-498D1F2C7486}"/>
              </a:ext>
            </a:extLst>
          </p:cNvPr>
          <p:cNvSpPr/>
          <p:nvPr/>
        </p:nvSpPr>
        <p:spPr>
          <a:xfrm>
            <a:off x="2851419" y="4392549"/>
            <a:ext cx="3440533" cy="36765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Global Memory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355E7FB-F1E9-411D-B2DE-A84F937E834E}"/>
              </a:ext>
            </a:extLst>
          </p:cNvPr>
          <p:cNvSpPr/>
          <p:nvPr/>
        </p:nvSpPr>
        <p:spPr>
          <a:xfrm>
            <a:off x="2951116" y="3619329"/>
            <a:ext cx="3241137" cy="367653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Coalescing Unit</a:t>
            </a:r>
          </a:p>
        </p:txBody>
      </p:sp>
    </p:spTree>
    <p:extLst>
      <p:ext uri="{BB962C8B-B14F-4D97-AF65-F5344CB8AC3E}">
        <p14:creationId xmlns:p14="http://schemas.microsoft.com/office/powerpoint/2010/main" val="116057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informal_presentation_powerpoint_2">
  <a:themeElements>
    <a:clrScheme name="Custom WM">
      <a:dk1>
        <a:sysClr val="windowText" lastClr="000000"/>
      </a:dk1>
      <a:lt1>
        <a:sysClr val="window" lastClr="FFFFFF"/>
      </a:lt1>
      <a:dk2>
        <a:srgbClr val="B9975B"/>
      </a:dk2>
      <a:lt2>
        <a:srgbClr val="EEECE1"/>
      </a:lt2>
      <a:accent1>
        <a:srgbClr val="115740"/>
      </a:accent1>
      <a:accent2>
        <a:srgbClr val="D0D3D4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6600"/>
      </a:hlink>
      <a:folHlink>
        <a:srgbClr val="0066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informal_presentation_powerpoint_16x9</Template>
  <TotalTime>3694</TotalTime>
  <Words>3443</Words>
  <Application>Microsoft Office PowerPoint</Application>
  <PresentationFormat>On-screen Show (16:9)</PresentationFormat>
  <Paragraphs>1124</Paragraphs>
  <Slides>60</Slides>
  <Notes>23</Notes>
  <HiddenSlides>15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Yu Gothic</vt:lpstr>
      <vt:lpstr>Arial</vt:lpstr>
      <vt:lpstr>Avenir Next Regular</vt:lpstr>
      <vt:lpstr>Calibri</vt:lpstr>
      <vt:lpstr>Cambria Math</vt:lpstr>
      <vt:lpstr>Consolas</vt:lpstr>
      <vt:lpstr>Wingdings</vt:lpstr>
      <vt:lpstr>informal_presentation_powerpoint_2</vt:lpstr>
      <vt:lpstr>RCoal: Mitigating GPU Timing Attack via Subwarp-based Randomized Coalescing Techniques</vt:lpstr>
      <vt:lpstr>Correlation Timing Attacks</vt:lpstr>
      <vt:lpstr>Correlation Timing Attacks</vt:lpstr>
      <vt:lpstr>Executive summary</vt:lpstr>
      <vt:lpstr>Outline</vt:lpstr>
      <vt:lpstr>Outline</vt:lpstr>
      <vt:lpstr>Outline</vt:lpstr>
      <vt:lpstr>Outline</vt:lpstr>
      <vt:lpstr>Memory Access Coalescing in GPUs</vt:lpstr>
      <vt:lpstr>Memory Access Coalescing in GPUs</vt:lpstr>
      <vt:lpstr>Memory Access Coalescing in GPUs </vt:lpstr>
      <vt:lpstr>Outline</vt:lpstr>
      <vt:lpstr>AES implementation on GPU</vt:lpstr>
      <vt:lpstr>AES implementation on GPU</vt:lpstr>
      <vt:lpstr>AES implementation on GPU</vt:lpstr>
      <vt:lpstr>AES implementation on GPU</vt:lpstr>
      <vt:lpstr>Last Round of AES on GPU</vt:lpstr>
      <vt:lpstr>Last Round of AES on GPU</vt:lpstr>
      <vt:lpstr>Outline</vt:lpstr>
      <vt:lpstr>Correlation Timing Attack on GPU [Jiang+, HPCA’16]</vt:lpstr>
      <vt:lpstr>Correlation Timing Attack on GPU</vt:lpstr>
      <vt:lpstr>Coalesced Accesses and Execution Time</vt:lpstr>
      <vt:lpstr>Calculation of number of coalesced accesses</vt:lpstr>
      <vt:lpstr>Calculation of number of coalesced accesses</vt:lpstr>
      <vt:lpstr>Calculation of number of coalesced accesses</vt:lpstr>
      <vt:lpstr>Finding the Correct Key Value</vt:lpstr>
      <vt:lpstr>Finding the Correct Key Value</vt:lpstr>
      <vt:lpstr>Simulating Timing Attack on our Set-up</vt:lpstr>
      <vt:lpstr>Why is Correlation Timing Attack possible?</vt:lpstr>
      <vt:lpstr>Outline</vt:lpstr>
      <vt:lpstr>Outline</vt:lpstr>
      <vt:lpstr>Naïve Solution</vt:lpstr>
      <vt:lpstr>Naïve Solution</vt:lpstr>
      <vt:lpstr>Learnings from Baseline Attack and Naïve Solution</vt:lpstr>
      <vt:lpstr>Outline</vt:lpstr>
      <vt:lpstr>RCoal: Fixed Sized Subwarp (FSS)</vt:lpstr>
      <vt:lpstr>FSS Security against Baseline Attack</vt:lpstr>
      <vt:lpstr>FSS Performance</vt:lpstr>
      <vt:lpstr>FSS against FSS attack</vt:lpstr>
      <vt:lpstr>FSS against FSS attack</vt:lpstr>
      <vt:lpstr>FSS against FSS attack</vt:lpstr>
      <vt:lpstr>Outline</vt:lpstr>
      <vt:lpstr>RCoal: Random Sized Subwarp (RSS)</vt:lpstr>
      <vt:lpstr>Outline</vt:lpstr>
      <vt:lpstr>Random-Threaded Subwarp (RTS)</vt:lpstr>
      <vt:lpstr>RCoal: Random-Threaded Subwarp (RTS)</vt:lpstr>
      <vt:lpstr>RCoal: Random-Threaded Subwarp (RTS)</vt:lpstr>
      <vt:lpstr>Outline</vt:lpstr>
      <vt:lpstr>Set-up</vt:lpstr>
      <vt:lpstr>RCoal Security Enhancement</vt:lpstr>
      <vt:lpstr>RCoal Performance</vt:lpstr>
      <vt:lpstr>Trade-off between Security and Performance</vt:lpstr>
      <vt:lpstr>PowerPoint Presentation</vt:lpstr>
      <vt:lpstr>Conclusions</vt:lpstr>
      <vt:lpstr>RCoal: Mitigating GPU Timing Attack via Subwarp-based Randomized Coalescing Techniques</vt:lpstr>
      <vt:lpstr>Backup Slides</vt:lpstr>
      <vt:lpstr>Implementation</vt:lpstr>
      <vt:lpstr>RCoal Scaling</vt:lpstr>
      <vt:lpstr>RCoal Scaling</vt:lpstr>
      <vt:lpstr>RCoal_Score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RCoal: Mitigating GPU Timing Attack via Subwarp-based Randomized Coalescing Techniques</dc:title>
  <dc:creator>Gurunath Anandrao Kadam</dc:creator>
  <cp:lastModifiedBy>Gurunath Anandrao Kadam</cp:lastModifiedBy>
  <cp:revision>102</cp:revision>
  <dcterms:created xsi:type="dcterms:W3CDTF">2018-02-16T21:32:20Z</dcterms:created>
  <dcterms:modified xsi:type="dcterms:W3CDTF">2018-02-27T12:21:35Z</dcterms:modified>
</cp:coreProperties>
</file>